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</p:sldMasterIdLst>
  <p:notesMasterIdLst>
    <p:notesMasterId r:id="rId24"/>
  </p:notesMasterIdLst>
  <p:handoutMasterIdLst>
    <p:handoutMasterId r:id="rId25"/>
  </p:handoutMasterIdLst>
  <p:sldIdLst>
    <p:sldId id="257" r:id="rId5"/>
    <p:sldId id="270" r:id="rId6"/>
    <p:sldId id="277" r:id="rId7"/>
    <p:sldId id="276" r:id="rId8"/>
    <p:sldId id="279" r:id="rId9"/>
    <p:sldId id="286" r:id="rId10"/>
    <p:sldId id="287" r:id="rId11"/>
    <p:sldId id="288" r:id="rId12"/>
    <p:sldId id="289" r:id="rId13"/>
    <p:sldId id="290" r:id="rId14"/>
    <p:sldId id="280" r:id="rId15"/>
    <p:sldId id="281" r:id="rId16"/>
    <p:sldId id="291" r:id="rId17"/>
    <p:sldId id="282" r:id="rId18"/>
    <p:sldId id="283" r:id="rId19"/>
    <p:sldId id="284" r:id="rId20"/>
    <p:sldId id="292" r:id="rId21"/>
    <p:sldId id="293" r:id="rId22"/>
    <p:sldId id="285" r:id="rId23"/>
  </p:sldIdLst>
  <p:sldSz cx="12192000" cy="6858000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D1C24"/>
    <a:srgbClr val="00844A"/>
    <a:srgbClr val="231F20"/>
    <a:srgbClr val="E3EBE3"/>
    <a:srgbClr val="DEDEDE"/>
    <a:srgbClr val="AB7261"/>
    <a:srgbClr val="969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rednji slog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57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0938"/>
    </p:cViewPr>
  </p:sorterViewPr>
  <p:notesViewPr>
    <p:cSldViewPr snapToGrid="0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BFA11B-3653-4F13-A2E7-6D1F93EC2C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E209633-D1C2-4D95-B3B5-479AC384F488}">
      <dgm:prSet phldrT="[besedilo]"/>
      <dgm:spPr/>
      <dgm:t>
        <a:bodyPr/>
        <a:lstStyle/>
        <a:p>
          <a:r>
            <a:rPr lang="sl-SI" dirty="0" smtClean="0"/>
            <a:t>nezavest</a:t>
          </a:r>
          <a:endParaRPr lang="sl-SI" dirty="0"/>
        </a:p>
      </dgm:t>
    </dgm:pt>
    <dgm:pt modelId="{353ACC41-E956-4AEC-BB84-A58053222037}" type="parTrans" cxnId="{338D9848-EAA2-4524-B6DA-623A47AEA703}">
      <dgm:prSet/>
      <dgm:spPr/>
      <dgm:t>
        <a:bodyPr/>
        <a:lstStyle/>
        <a:p>
          <a:endParaRPr lang="sl-SI"/>
        </a:p>
      </dgm:t>
    </dgm:pt>
    <dgm:pt modelId="{FDDD9FF2-428E-46B6-97EF-BC1CB9EE2100}" type="sibTrans" cxnId="{338D9848-EAA2-4524-B6DA-623A47AEA703}">
      <dgm:prSet/>
      <dgm:spPr/>
      <dgm:t>
        <a:bodyPr/>
        <a:lstStyle/>
        <a:p>
          <a:endParaRPr lang="sl-SI"/>
        </a:p>
      </dgm:t>
    </dgm:pt>
    <dgm:pt modelId="{862DBA0C-2E7C-4D23-9A7A-244E499FF518}">
      <dgm:prSet phldrT="[besedilo]"/>
      <dgm:spPr/>
      <dgm:t>
        <a:bodyPr/>
        <a:lstStyle/>
        <a:p>
          <a:r>
            <a:rPr lang="sl-SI" dirty="0" smtClean="0"/>
            <a:t>sprostiš dihalno pot</a:t>
          </a:r>
          <a:endParaRPr lang="sl-SI" dirty="0"/>
        </a:p>
      </dgm:t>
    </dgm:pt>
    <dgm:pt modelId="{D8386D2C-9BAE-4E9B-9CB7-2171841FC4FA}" type="parTrans" cxnId="{07895C31-DC86-4C43-BF0F-835E585B7536}">
      <dgm:prSet/>
      <dgm:spPr/>
      <dgm:t>
        <a:bodyPr/>
        <a:lstStyle/>
        <a:p>
          <a:endParaRPr lang="sl-SI"/>
        </a:p>
      </dgm:t>
    </dgm:pt>
    <dgm:pt modelId="{D20CAED0-38A5-4141-8623-21F516E1EC1F}" type="sibTrans" cxnId="{07895C31-DC86-4C43-BF0F-835E585B7536}">
      <dgm:prSet/>
      <dgm:spPr/>
      <dgm:t>
        <a:bodyPr/>
        <a:lstStyle/>
        <a:p>
          <a:endParaRPr lang="sl-SI"/>
        </a:p>
      </dgm:t>
    </dgm:pt>
    <dgm:pt modelId="{2CE38445-5055-441F-A071-5C7A8FFFBB6C}">
      <dgm:prSet phldrT="[besedilo]"/>
      <dgm:spPr/>
      <dgm:t>
        <a:bodyPr/>
        <a:lstStyle/>
        <a:p>
          <a:r>
            <a:rPr lang="sl-SI" dirty="0" smtClean="0"/>
            <a:t>ne diha</a:t>
          </a:r>
          <a:endParaRPr lang="sl-SI" dirty="0"/>
        </a:p>
      </dgm:t>
    </dgm:pt>
    <dgm:pt modelId="{B61B547F-CD59-4649-963D-DB4BBA6AE090}" type="parTrans" cxnId="{E8A29387-4941-43FE-8ACC-D308E2D05FF7}">
      <dgm:prSet/>
      <dgm:spPr/>
      <dgm:t>
        <a:bodyPr/>
        <a:lstStyle/>
        <a:p>
          <a:endParaRPr lang="sl-SI"/>
        </a:p>
      </dgm:t>
    </dgm:pt>
    <dgm:pt modelId="{C8F4E512-FC77-4324-9A3B-39D2C6B2BF33}" type="sibTrans" cxnId="{E8A29387-4941-43FE-8ACC-D308E2D05FF7}">
      <dgm:prSet/>
      <dgm:spPr/>
      <dgm:t>
        <a:bodyPr/>
        <a:lstStyle/>
        <a:p>
          <a:endParaRPr lang="sl-SI"/>
        </a:p>
      </dgm:t>
    </dgm:pt>
    <dgm:pt modelId="{BFE858DF-BAB1-40F6-A057-F72906DB8AA4}">
      <dgm:prSet/>
      <dgm:spPr/>
      <dgm:t>
        <a:bodyPr/>
        <a:lstStyle/>
        <a:p>
          <a:r>
            <a:rPr lang="sl-SI" dirty="0" smtClean="0"/>
            <a:t>TPO </a:t>
          </a:r>
        </a:p>
        <a:p>
          <a:r>
            <a:rPr lang="sl-SI" dirty="0" smtClean="0"/>
            <a:t>(30:2)</a:t>
          </a:r>
          <a:endParaRPr lang="sl-SI" dirty="0"/>
        </a:p>
      </dgm:t>
    </dgm:pt>
    <dgm:pt modelId="{8DDD0C62-ADF7-48A1-A8F9-487368D5C02C}" type="parTrans" cxnId="{CE3FD87A-58E9-4EFE-AFF8-3C4009C2F567}">
      <dgm:prSet/>
      <dgm:spPr/>
      <dgm:t>
        <a:bodyPr/>
        <a:lstStyle/>
        <a:p>
          <a:endParaRPr lang="sl-SI"/>
        </a:p>
      </dgm:t>
    </dgm:pt>
    <dgm:pt modelId="{5C67E2E0-D12C-4437-8155-905517D3B8CA}" type="sibTrans" cxnId="{CE3FD87A-58E9-4EFE-AFF8-3C4009C2F567}">
      <dgm:prSet/>
      <dgm:spPr/>
      <dgm:t>
        <a:bodyPr/>
        <a:lstStyle/>
        <a:p>
          <a:endParaRPr lang="sl-SI"/>
        </a:p>
      </dgm:t>
    </dgm:pt>
    <dgm:pt modelId="{B365F8C7-1924-4B93-9E0B-AED533ECA161}" type="pres">
      <dgm:prSet presAssocID="{F2BFA11B-3653-4F13-A2E7-6D1F93EC2C3E}" presName="CompostProcess" presStyleCnt="0">
        <dgm:presLayoutVars>
          <dgm:dir/>
          <dgm:resizeHandles val="exact"/>
        </dgm:presLayoutVars>
      </dgm:prSet>
      <dgm:spPr/>
    </dgm:pt>
    <dgm:pt modelId="{6DFE43B4-7ED6-4B4D-A340-667D0BA30B45}" type="pres">
      <dgm:prSet presAssocID="{F2BFA11B-3653-4F13-A2E7-6D1F93EC2C3E}" presName="arrow" presStyleLbl="bgShp" presStyleIdx="0" presStyleCnt="1"/>
      <dgm:spPr/>
    </dgm:pt>
    <dgm:pt modelId="{7FF2A36C-9DB9-4D5D-906D-C274B3FABAA9}" type="pres">
      <dgm:prSet presAssocID="{F2BFA11B-3653-4F13-A2E7-6D1F93EC2C3E}" presName="linearProcess" presStyleCnt="0"/>
      <dgm:spPr/>
    </dgm:pt>
    <dgm:pt modelId="{A3D9593F-9B52-431F-AF3A-B775992CE8D3}" type="pres">
      <dgm:prSet presAssocID="{FE209633-D1C2-4D95-B3B5-479AC384F488}" presName="textNode" presStyleLbl="node1" presStyleIdx="0" presStyleCnt="4">
        <dgm:presLayoutVars>
          <dgm:bulletEnabled val="1"/>
        </dgm:presLayoutVars>
      </dgm:prSet>
      <dgm:spPr/>
    </dgm:pt>
    <dgm:pt modelId="{4D99D3FC-3888-4B64-98AE-05C45794B1FE}" type="pres">
      <dgm:prSet presAssocID="{FDDD9FF2-428E-46B6-97EF-BC1CB9EE2100}" presName="sibTrans" presStyleCnt="0"/>
      <dgm:spPr/>
    </dgm:pt>
    <dgm:pt modelId="{AD0039AF-05EA-46CA-878E-7F696AA2F8A9}" type="pres">
      <dgm:prSet presAssocID="{862DBA0C-2E7C-4D23-9A7A-244E499FF51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73F90E7-70B9-41B3-813B-D3CD52D98BF7}" type="pres">
      <dgm:prSet presAssocID="{D20CAED0-38A5-4141-8623-21F516E1EC1F}" presName="sibTrans" presStyleCnt="0"/>
      <dgm:spPr/>
    </dgm:pt>
    <dgm:pt modelId="{82B123F6-A6C3-4E75-8D85-831A7BB86A19}" type="pres">
      <dgm:prSet presAssocID="{2CE38445-5055-441F-A071-5C7A8FFFBB6C}" presName="textNode" presStyleLbl="node1" presStyleIdx="2" presStyleCnt="4">
        <dgm:presLayoutVars>
          <dgm:bulletEnabled val="1"/>
        </dgm:presLayoutVars>
      </dgm:prSet>
      <dgm:spPr/>
    </dgm:pt>
    <dgm:pt modelId="{01FD30BF-7BE5-411A-BFE0-21611B00FB2B}" type="pres">
      <dgm:prSet presAssocID="{C8F4E512-FC77-4324-9A3B-39D2C6B2BF33}" presName="sibTrans" presStyleCnt="0"/>
      <dgm:spPr/>
    </dgm:pt>
    <dgm:pt modelId="{3193B4E3-00AD-4203-8081-A2E7440B28C2}" type="pres">
      <dgm:prSet presAssocID="{BFE858DF-BAB1-40F6-A057-F72906DB8AA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38D9848-EAA2-4524-B6DA-623A47AEA703}" srcId="{F2BFA11B-3653-4F13-A2E7-6D1F93EC2C3E}" destId="{FE209633-D1C2-4D95-B3B5-479AC384F488}" srcOrd="0" destOrd="0" parTransId="{353ACC41-E956-4AEC-BB84-A58053222037}" sibTransId="{FDDD9FF2-428E-46B6-97EF-BC1CB9EE2100}"/>
    <dgm:cxn modelId="{37BC393A-B618-4263-943C-9B8843D049D8}" type="presOf" srcId="{FE209633-D1C2-4D95-B3B5-479AC384F488}" destId="{A3D9593F-9B52-431F-AF3A-B775992CE8D3}" srcOrd="0" destOrd="0" presId="urn:microsoft.com/office/officeart/2005/8/layout/hProcess9"/>
    <dgm:cxn modelId="{CE3FD87A-58E9-4EFE-AFF8-3C4009C2F567}" srcId="{F2BFA11B-3653-4F13-A2E7-6D1F93EC2C3E}" destId="{BFE858DF-BAB1-40F6-A057-F72906DB8AA4}" srcOrd="3" destOrd="0" parTransId="{8DDD0C62-ADF7-48A1-A8F9-487368D5C02C}" sibTransId="{5C67E2E0-D12C-4437-8155-905517D3B8CA}"/>
    <dgm:cxn modelId="{707DDF8C-1443-458D-A31E-B04E0250EF33}" type="presOf" srcId="{2CE38445-5055-441F-A071-5C7A8FFFBB6C}" destId="{82B123F6-A6C3-4E75-8D85-831A7BB86A19}" srcOrd="0" destOrd="0" presId="urn:microsoft.com/office/officeart/2005/8/layout/hProcess9"/>
    <dgm:cxn modelId="{8DFF2D78-2127-4CA4-83F6-DFEEEBD4AC55}" type="presOf" srcId="{BFE858DF-BAB1-40F6-A057-F72906DB8AA4}" destId="{3193B4E3-00AD-4203-8081-A2E7440B28C2}" srcOrd="0" destOrd="0" presId="urn:microsoft.com/office/officeart/2005/8/layout/hProcess9"/>
    <dgm:cxn modelId="{1BEE6D87-45F2-42EC-88EB-EBDE62996520}" type="presOf" srcId="{F2BFA11B-3653-4F13-A2E7-6D1F93EC2C3E}" destId="{B365F8C7-1924-4B93-9E0B-AED533ECA161}" srcOrd="0" destOrd="0" presId="urn:microsoft.com/office/officeart/2005/8/layout/hProcess9"/>
    <dgm:cxn modelId="{07895C31-DC86-4C43-BF0F-835E585B7536}" srcId="{F2BFA11B-3653-4F13-A2E7-6D1F93EC2C3E}" destId="{862DBA0C-2E7C-4D23-9A7A-244E499FF518}" srcOrd="1" destOrd="0" parTransId="{D8386D2C-9BAE-4E9B-9CB7-2171841FC4FA}" sibTransId="{D20CAED0-38A5-4141-8623-21F516E1EC1F}"/>
    <dgm:cxn modelId="{55962A7B-ECB8-46EE-9B81-3D15B079D7DA}" type="presOf" srcId="{862DBA0C-2E7C-4D23-9A7A-244E499FF518}" destId="{AD0039AF-05EA-46CA-878E-7F696AA2F8A9}" srcOrd="0" destOrd="0" presId="urn:microsoft.com/office/officeart/2005/8/layout/hProcess9"/>
    <dgm:cxn modelId="{E8A29387-4941-43FE-8ACC-D308E2D05FF7}" srcId="{F2BFA11B-3653-4F13-A2E7-6D1F93EC2C3E}" destId="{2CE38445-5055-441F-A071-5C7A8FFFBB6C}" srcOrd="2" destOrd="0" parTransId="{B61B547F-CD59-4649-963D-DB4BBA6AE090}" sibTransId="{C8F4E512-FC77-4324-9A3B-39D2C6B2BF33}"/>
    <dgm:cxn modelId="{572E70E8-7F7E-4CFD-809C-22A00C405DC5}" type="presParOf" srcId="{B365F8C7-1924-4B93-9E0B-AED533ECA161}" destId="{6DFE43B4-7ED6-4B4D-A340-667D0BA30B45}" srcOrd="0" destOrd="0" presId="urn:microsoft.com/office/officeart/2005/8/layout/hProcess9"/>
    <dgm:cxn modelId="{DE1BDAFD-8C5F-4077-82D6-A3A7B4DFF928}" type="presParOf" srcId="{B365F8C7-1924-4B93-9E0B-AED533ECA161}" destId="{7FF2A36C-9DB9-4D5D-906D-C274B3FABAA9}" srcOrd="1" destOrd="0" presId="urn:microsoft.com/office/officeart/2005/8/layout/hProcess9"/>
    <dgm:cxn modelId="{3295162F-4373-48A1-9DA3-12AC93D9BB8A}" type="presParOf" srcId="{7FF2A36C-9DB9-4D5D-906D-C274B3FABAA9}" destId="{A3D9593F-9B52-431F-AF3A-B775992CE8D3}" srcOrd="0" destOrd="0" presId="urn:microsoft.com/office/officeart/2005/8/layout/hProcess9"/>
    <dgm:cxn modelId="{A6156CC4-3EC1-46B5-A9AE-9A40B98CF2EF}" type="presParOf" srcId="{7FF2A36C-9DB9-4D5D-906D-C274B3FABAA9}" destId="{4D99D3FC-3888-4B64-98AE-05C45794B1FE}" srcOrd="1" destOrd="0" presId="urn:microsoft.com/office/officeart/2005/8/layout/hProcess9"/>
    <dgm:cxn modelId="{8F7C4288-B6F1-440C-9E2C-8179812CEF1F}" type="presParOf" srcId="{7FF2A36C-9DB9-4D5D-906D-C274B3FABAA9}" destId="{AD0039AF-05EA-46CA-878E-7F696AA2F8A9}" srcOrd="2" destOrd="0" presId="urn:microsoft.com/office/officeart/2005/8/layout/hProcess9"/>
    <dgm:cxn modelId="{F7DBECA3-02BB-4E7F-8814-8B0E686D0C5D}" type="presParOf" srcId="{7FF2A36C-9DB9-4D5D-906D-C274B3FABAA9}" destId="{573F90E7-70B9-41B3-813B-D3CD52D98BF7}" srcOrd="3" destOrd="0" presId="urn:microsoft.com/office/officeart/2005/8/layout/hProcess9"/>
    <dgm:cxn modelId="{716C82DE-6ED3-45D0-9E05-7D583CAD1ED8}" type="presParOf" srcId="{7FF2A36C-9DB9-4D5D-906D-C274B3FABAA9}" destId="{82B123F6-A6C3-4E75-8D85-831A7BB86A19}" srcOrd="4" destOrd="0" presId="urn:microsoft.com/office/officeart/2005/8/layout/hProcess9"/>
    <dgm:cxn modelId="{906F46EB-0BB5-4DBD-AD22-AD382611B150}" type="presParOf" srcId="{7FF2A36C-9DB9-4D5D-906D-C274B3FABAA9}" destId="{01FD30BF-7BE5-411A-BFE0-21611B00FB2B}" srcOrd="5" destOrd="0" presId="urn:microsoft.com/office/officeart/2005/8/layout/hProcess9"/>
    <dgm:cxn modelId="{BDF79025-E0A6-4C1E-B340-42A9488BA3C5}" type="presParOf" srcId="{7FF2A36C-9DB9-4D5D-906D-C274B3FABAA9}" destId="{3193B4E3-00AD-4203-8081-A2E7440B28C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E43B4-7ED6-4B4D-A340-667D0BA30B45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9593F-9B52-431F-AF3A-B775992CE8D3}">
      <dsp:nvSpPr>
        <dsp:cNvPr id="0" name=""/>
        <dsp:cNvSpPr/>
      </dsp:nvSpPr>
      <dsp:spPr>
        <a:xfrm>
          <a:off x="3616" y="1305401"/>
          <a:ext cx="249211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dirty="0" smtClean="0"/>
            <a:t>nezavest</a:t>
          </a:r>
          <a:endParaRPr lang="sl-SI" sz="3400" kern="1200" dirty="0"/>
        </a:p>
      </dsp:txBody>
      <dsp:txXfrm>
        <a:off x="88582" y="1390367"/>
        <a:ext cx="2322184" cy="1570603"/>
      </dsp:txXfrm>
    </dsp:sp>
    <dsp:sp modelId="{AD0039AF-05EA-46CA-878E-7F696AA2F8A9}">
      <dsp:nvSpPr>
        <dsp:cNvPr id="0" name=""/>
        <dsp:cNvSpPr/>
      </dsp:nvSpPr>
      <dsp:spPr>
        <a:xfrm>
          <a:off x="2675699" y="1305401"/>
          <a:ext cx="249211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dirty="0" smtClean="0"/>
            <a:t>sprostiš dihalno pot</a:t>
          </a:r>
          <a:endParaRPr lang="sl-SI" sz="3400" kern="1200" dirty="0"/>
        </a:p>
      </dsp:txBody>
      <dsp:txXfrm>
        <a:off x="2760665" y="1390367"/>
        <a:ext cx="2322184" cy="1570603"/>
      </dsp:txXfrm>
    </dsp:sp>
    <dsp:sp modelId="{82B123F6-A6C3-4E75-8D85-831A7BB86A19}">
      <dsp:nvSpPr>
        <dsp:cNvPr id="0" name=""/>
        <dsp:cNvSpPr/>
      </dsp:nvSpPr>
      <dsp:spPr>
        <a:xfrm>
          <a:off x="5347783" y="1305401"/>
          <a:ext cx="249211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dirty="0" smtClean="0"/>
            <a:t>ne diha</a:t>
          </a:r>
          <a:endParaRPr lang="sl-SI" sz="3400" kern="1200" dirty="0"/>
        </a:p>
      </dsp:txBody>
      <dsp:txXfrm>
        <a:off x="5432749" y="1390367"/>
        <a:ext cx="2322184" cy="1570603"/>
      </dsp:txXfrm>
    </dsp:sp>
    <dsp:sp modelId="{3193B4E3-00AD-4203-8081-A2E7440B28C2}">
      <dsp:nvSpPr>
        <dsp:cNvPr id="0" name=""/>
        <dsp:cNvSpPr/>
      </dsp:nvSpPr>
      <dsp:spPr>
        <a:xfrm>
          <a:off x="8019866" y="1305401"/>
          <a:ext cx="249211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dirty="0" smtClean="0"/>
            <a:t>TPO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400" kern="1200" dirty="0" smtClean="0"/>
            <a:t>(30:2)</a:t>
          </a:r>
          <a:endParaRPr lang="sl-SI" sz="3400" kern="1200" dirty="0"/>
        </a:p>
      </dsp:txBody>
      <dsp:txXfrm>
        <a:off x="8104832" y="1390367"/>
        <a:ext cx="2322184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2CB07D-0AA2-47B0-9BAE-937CD151EA2B}" type="datetimeFigureOut">
              <a:rPr lang="sl-SI"/>
              <a:pPr>
                <a:defRPr/>
              </a:pPr>
              <a:t>28. 09. 2020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643E9C2-DB9B-4634-A293-020DADD212E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738C78-F98F-4416-B5D0-6BEBD1CA5025}" type="datetimeFigureOut">
              <a:rPr lang="sl-SI"/>
              <a:pPr>
                <a:defRPr/>
              </a:pPr>
              <a:t>28. 09. 2020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6D70E4-5A82-4DBA-8DAF-1CB52BB4F0E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-881063"/>
            <a:ext cx="32908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5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8D2D5-F1B6-4EFF-8AC1-354F1186EB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282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E9BB3-3396-4D44-8328-79F207BB815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527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DD00C-86CE-4F34-9721-FBF5BF9A984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285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05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15000" y="0"/>
            <a:ext cx="6477000" cy="6858000"/>
          </a:xfrm>
          <a:custGeom>
            <a:avLst/>
            <a:gdLst>
              <a:gd name="connsiteX0" fmla="*/ 0 w 6477000"/>
              <a:gd name="connsiteY0" fmla="*/ 0 h 6858000"/>
              <a:gd name="connsiteX1" fmla="*/ 6477000 w 6477000"/>
              <a:gd name="connsiteY1" fmla="*/ 0 h 6858000"/>
              <a:gd name="connsiteX2" fmla="*/ 6477000 w 6477000"/>
              <a:gd name="connsiteY2" fmla="*/ 6858000 h 6858000"/>
              <a:gd name="connsiteX3" fmla="*/ 0 w 6477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0" h="6858000">
                <a:moveTo>
                  <a:pt x="0" y="0"/>
                </a:moveTo>
                <a:lnTo>
                  <a:pt x="6477000" y="0"/>
                </a:lnTo>
                <a:lnTo>
                  <a:pt x="6477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15001" y="0"/>
            <a:ext cx="4133850" cy="4629150"/>
          </a:xfrm>
          <a:custGeom>
            <a:avLst/>
            <a:gdLst>
              <a:gd name="connsiteX0" fmla="*/ 0 w 4133850"/>
              <a:gd name="connsiteY0" fmla="*/ 0 h 4629150"/>
              <a:gd name="connsiteX1" fmla="*/ 4133850 w 4133850"/>
              <a:gd name="connsiteY1" fmla="*/ 0 h 4629150"/>
              <a:gd name="connsiteX2" fmla="*/ 4133850 w 4133850"/>
              <a:gd name="connsiteY2" fmla="*/ 4629150 h 4629150"/>
              <a:gd name="connsiteX3" fmla="*/ 0 w 4133850"/>
              <a:gd name="connsiteY3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850" h="4629150">
                <a:moveTo>
                  <a:pt x="0" y="0"/>
                </a:moveTo>
                <a:lnTo>
                  <a:pt x="4133850" y="0"/>
                </a:lnTo>
                <a:lnTo>
                  <a:pt x="4133850" y="4629150"/>
                </a:lnTo>
                <a:lnTo>
                  <a:pt x="0" y="462915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>
              <a:defRPr sz="12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32573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09675" y="923925"/>
            <a:ext cx="9772650" cy="50101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7439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če želite urediti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0B90F-2C3D-4B02-9FC3-80301AEE0D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0048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BF03A-4E58-42B0-8644-B6887B78499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2043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CDC04-7FEA-48E2-ABF8-23B2EDE2DC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326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A0B51-0473-4A7D-BF9A-2E4F0B2E8F5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3256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E48FE-588E-4D68-B8A2-0B0A8A3947A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4336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49883-7384-48F5-BB42-D1C0922C03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978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A3279-9E82-4AB6-9FAC-48C0809A11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203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037D7-7CA3-4ABE-AF71-A1D9B7123E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76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značba mesta naslova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Označba mesta besedila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 za urejanje slogov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28423C-8626-4DC5-A8A7-B90118F5D417}" type="slidenum">
              <a:rPr lang="sl-SI" altLang="sl-SI"/>
              <a:pPr/>
              <a:t>‹#›</a:t>
            </a:fld>
            <a:endParaRPr lang="sl-SI" altLang="sl-SI"/>
          </a:p>
        </p:txBody>
      </p:sp>
      <p:pic>
        <p:nvPicPr>
          <p:cNvPr id="1031" name="Slika 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-3148013"/>
            <a:ext cx="7089775" cy="100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Slika 1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-881063"/>
            <a:ext cx="3290888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6" r:id="rId13"/>
    <p:sldLayoutId id="2147483800" r:id="rId14"/>
    <p:sldLayoutId id="2147483801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6166182"/>
            <a:ext cx="4470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Ljubljana • 3. 8. 2020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28625" y="3832225"/>
            <a:ext cx="58483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l-SI" altLang="sl-SI" sz="65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MLADINEC I</a:t>
            </a:r>
            <a:endParaRPr lang="en-US" altLang="sl-SI" sz="6500" b="1" baseline="30000" dirty="0">
              <a:solidFill>
                <a:srgbClr val="231F2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8992" y="694944"/>
            <a:ext cx="10274808" cy="995744"/>
          </a:xfrm>
        </p:spPr>
        <p:txBody>
          <a:bodyPr/>
          <a:lstStyle/>
          <a:p>
            <a:r>
              <a:rPr lang="sl-SI" dirty="0" smtClean="0"/>
              <a:t>POLOŽAJ PRI POŠKODBAH TREBUHA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4185"/>
          <a:stretch/>
        </p:blipFill>
        <p:spPr>
          <a:xfrm>
            <a:off x="3215050" y="2697481"/>
            <a:ext cx="6002691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106424" y="685800"/>
            <a:ext cx="10247376" cy="1004888"/>
          </a:xfrm>
        </p:spPr>
        <p:txBody>
          <a:bodyPr/>
          <a:lstStyle/>
          <a:p>
            <a:r>
              <a:rPr lang="sl-SI" dirty="0" smtClean="0"/>
              <a:t>OPREMA ZA PP V PGD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16" y="1864868"/>
            <a:ext cx="4688124" cy="3969278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67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1088136" y="649224"/>
            <a:ext cx="10265664" cy="1041464"/>
          </a:xfrm>
        </p:spPr>
        <p:txBody>
          <a:bodyPr/>
          <a:lstStyle/>
          <a:p>
            <a:r>
              <a:rPr lang="sl-SI" dirty="0" smtClean="0"/>
              <a:t>TEMELJNI POSTOPKI </a:t>
            </a:r>
            <a:r>
              <a:rPr lang="sl-SI" dirty="0" smtClean="0"/>
              <a:t>OŽIVLJANJA</a:t>
            </a:r>
            <a:endParaRPr lang="sl-SI" dirty="0"/>
          </a:p>
        </p:txBody>
      </p:sp>
      <p:graphicFrame>
        <p:nvGraphicFramePr>
          <p:cNvPr id="7" name="Označba mest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6787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jeZBesedilom 7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uščica dol 13"/>
          <p:cNvSpPr/>
          <p:nvPr/>
        </p:nvSpPr>
        <p:spPr>
          <a:xfrm>
            <a:off x="7626096" y="4873752"/>
            <a:ext cx="2331720" cy="1303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112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41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8992" y="731520"/>
            <a:ext cx="10274808" cy="959168"/>
          </a:xfrm>
        </p:spPr>
        <p:txBody>
          <a:bodyPr/>
          <a:lstStyle/>
          <a:p>
            <a:r>
              <a:rPr lang="sl-SI" dirty="0" smtClean="0"/>
              <a:t>AED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838200" y="4160519"/>
            <a:ext cx="3048000" cy="2016443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Naprava, ki zazna motnje srčnega ritma.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>
          <a:xfrm>
            <a:off x="4242816" y="868338"/>
            <a:ext cx="7037832" cy="5308623"/>
          </a:xfrm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sl-SI" dirty="0"/>
              <a:t>Delovanje AED:</a:t>
            </a:r>
          </a:p>
          <a:p>
            <a:pPr lvl="0">
              <a:lnSpc>
                <a:spcPct val="200000"/>
              </a:lnSpc>
            </a:pPr>
            <a:r>
              <a:rPr lang="sl-SI" dirty="0"/>
              <a:t>AED </a:t>
            </a:r>
            <a:r>
              <a:rPr lang="sl-SI" b="1" dirty="0"/>
              <a:t>analizira</a:t>
            </a:r>
            <a:r>
              <a:rPr lang="sl-SI" dirty="0"/>
              <a:t> bolnikov srčni utrip.</a:t>
            </a:r>
          </a:p>
          <a:p>
            <a:pPr lvl="0">
              <a:lnSpc>
                <a:spcPct val="200000"/>
              </a:lnSpc>
            </a:pPr>
            <a:r>
              <a:rPr lang="sl-SI" dirty="0"/>
              <a:t>AED </a:t>
            </a:r>
            <a:r>
              <a:rPr lang="sl-SI" b="1" dirty="0"/>
              <a:t>prepozna</a:t>
            </a:r>
            <a:r>
              <a:rPr lang="sl-SI" dirty="0"/>
              <a:t>, ali je bolnika potrebno </a:t>
            </a:r>
            <a:r>
              <a:rPr lang="sl-SI" dirty="0" err="1" smtClean="0"/>
              <a:t>defibrilirati</a:t>
            </a:r>
            <a:r>
              <a:rPr lang="sl-SI" dirty="0" smtClean="0"/>
              <a:t>.</a:t>
            </a:r>
            <a:endParaRPr lang="sl-SI" dirty="0"/>
          </a:p>
          <a:p>
            <a:pPr>
              <a:lnSpc>
                <a:spcPct val="200000"/>
              </a:lnSpc>
            </a:pPr>
            <a:r>
              <a:rPr lang="sl-SI" dirty="0" smtClean="0"/>
              <a:t>Uporabniku </a:t>
            </a:r>
            <a:r>
              <a:rPr lang="sl-SI" b="1" dirty="0"/>
              <a:t>svetuje</a:t>
            </a:r>
            <a:r>
              <a:rPr lang="sl-SI" dirty="0"/>
              <a:t> »</a:t>
            </a:r>
            <a:r>
              <a:rPr lang="sl-SI" dirty="0" err="1"/>
              <a:t>defibrilirajte</a:t>
            </a:r>
            <a:r>
              <a:rPr lang="sl-SI" dirty="0"/>
              <a:t>« ali »ne </a:t>
            </a:r>
            <a:r>
              <a:rPr lang="sl-SI" dirty="0" err="1"/>
              <a:t>defibrilirajte</a:t>
            </a:r>
            <a:r>
              <a:rPr lang="sl-SI" dirty="0"/>
              <a:t>«.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Defibrilator Defibtech LIFELINE AED DCF-E1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t="5006" r="16347" b="7710"/>
          <a:stretch/>
        </p:blipFill>
        <p:spPr bwMode="auto">
          <a:xfrm>
            <a:off x="1290010" y="1553397"/>
            <a:ext cx="2144380" cy="274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0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136" y="694944"/>
            <a:ext cx="10267252" cy="995744"/>
          </a:xfrm>
        </p:spPr>
        <p:txBody>
          <a:bodyPr/>
          <a:lstStyle/>
          <a:p>
            <a:r>
              <a:rPr lang="sl-SI" dirty="0" smtClean="0"/>
              <a:t>ZAPORA DIHAL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LAŽJA ZAPORA</a:t>
            </a:r>
            <a:endParaRPr lang="sl-SI" dirty="0"/>
          </a:p>
        </p:txBody>
      </p:sp>
      <p:sp>
        <p:nvSpPr>
          <p:cNvPr id="6" name="Označba mesta besedil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l-SI" dirty="0" smtClean="0"/>
              <a:t>TEŽJA ZAPORA</a:t>
            </a:r>
            <a:endParaRPr lang="sl-SI" dirty="0"/>
          </a:p>
        </p:txBody>
      </p:sp>
      <p:sp>
        <p:nvSpPr>
          <p:cNvPr id="7" name="Označba mesta vsebine 6"/>
          <p:cNvSpPr>
            <a:spLocks noGrp="1"/>
          </p:cNvSpPr>
          <p:nvPr>
            <p:ph sz="quarter" idx="4"/>
          </p:nvPr>
        </p:nvSpPr>
        <p:spPr>
          <a:xfrm>
            <a:off x="7438030" y="2505075"/>
            <a:ext cx="3917358" cy="3684588"/>
          </a:xfrm>
        </p:spPr>
        <p:txBody>
          <a:bodyPr/>
          <a:lstStyle/>
          <a:p>
            <a:pPr algn="r"/>
            <a:r>
              <a:rPr lang="sl-SI" dirty="0" smtClean="0"/>
              <a:t>5x udarec po hrbtu</a:t>
            </a:r>
          </a:p>
          <a:p>
            <a:pPr algn="r"/>
            <a:r>
              <a:rPr lang="sl-SI" dirty="0" smtClean="0"/>
              <a:t>5x pritisk na trebuh</a:t>
            </a:r>
          </a:p>
          <a:p>
            <a:endParaRPr lang="sl-SI" dirty="0" smtClean="0"/>
          </a:p>
          <a:p>
            <a:pPr marL="0" indent="0" algn="r">
              <a:buNone/>
            </a:pPr>
            <a:r>
              <a:rPr lang="sl-SI" dirty="0" smtClean="0"/>
              <a:t>nezavestna oseba: </a:t>
            </a:r>
            <a:endParaRPr lang="sl-SI" dirty="0" smtClean="0"/>
          </a:p>
          <a:p>
            <a:pPr marL="0" indent="0" algn="r">
              <a:buNone/>
            </a:pPr>
            <a:r>
              <a:rPr lang="sl-SI" dirty="0" smtClean="0"/>
              <a:t>TPO + kličemo </a:t>
            </a:r>
            <a:r>
              <a:rPr lang="sl-SI" dirty="0" smtClean="0"/>
              <a:t>112</a:t>
            </a:r>
            <a:endParaRPr lang="sl-SI" dirty="0"/>
          </a:p>
        </p:txBody>
      </p:sp>
      <p:pic>
        <p:nvPicPr>
          <p:cNvPr id="51202" name="Picture 2" descr="Pertussis or Whooping Cough - What Does it Sound Like ..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0" r="9911"/>
          <a:stretch/>
        </p:blipFill>
        <p:spPr bwMode="auto">
          <a:xfrm>
            <a:off x="839788" y="2799214"/>
            <a:ext cx="2736459" cy="30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90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188720" y="685800"/>
            <a:ext cx="10165080" cy="1004888"/>
          </a:xfrm>
        </p:spPr>
        <p:txBody>
          <a:bodyPr/>
          <a:lstStyle/>
          <a:p>
            <a:r>
              <a:rPr lang="sl-SI" dirty="0" smtClean="0"/>
              <a:t>NEZAVEST</a:t>
            </a:r>
            <a:endParaRPr lang="sl-SI" dirty="0"/>
          </a:p>
        </p:txBody>
      </p:sp>
      <p:sp>
        <p:nvSpPr>
          <p:cNvPr id="9" name="Označba mesta vsebine 8"/>
          <p:cNvSpPr>
            <a:spLocks noGrp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sl-SI" dirty="0" smtClean="0"/>
              <a:t>Vzroki: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poškodbe</a:t>
            </a:r>
            <a:endParaRPr lang="sl-SI" dirty="0" smtClean="0"/>
          </a:p>
          <a:p>
            <a:pPr>
              <a:lnSpc>
                <a:spcPct val="200000"/>
              </a:lnSpc>
            </a:pPr>
            <a:r>
              <a:rPr lang="sl-SI" dirty="0" smtClean="0"/>
              <a:t>bolezni</a:t>
            </a:r>
          </a:p>
          <a:p>
            <a:pPr>
              <a:lnSpc>
                <a:spcPct val="200000"/>
              </a:lnSpc>
            </a:pPr>
            <a:r>
              <a:rPr lang="sl-SI" dirty="0" smtClean="0"/>
              <a:t>okolje</a:t>
            </a:r>
            <a:endParaRPr lang="sl-SI" dirty="0"/>
          </a:p>
        </p:txBody>
      </p:sp>
      <p:sp>
        <p:nvSpPr>
          <p:cNvPr id="2" name="Označba mesta vsebine 1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 anchor="ctr"/>
          <a:lstStyle/>
          <a:p>
            <a:pPr marL="0" indent="0">
              <a:lnSpc>
                <a:spcPct val="200000"/>
              </a:lnSpc>
              <a:buNone/>
            </a:pPr>
            <a:r>
              <a:rPr lang="sl-SI" dirty="0" smtClean="0"/>
              <a:t>Ukrepanje v primeru: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sl-SI" dirty="0" smtClean="0"/>
              <a:t>Omedlevica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sl-SI" dirty="0" smtClean="0"/>
              <a:t>Epileptični napad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sl-SI" dirty="0" smtClean="0"/>
              <a:t>Možganska kap</a:t>
            </a:r>
            <a:endParaRPr lang="sl-SI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79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064524" y="668740"/>
            <a:ext cx="10289275" cy="1021948"/>
          </a:xfrm>
        </p:spPr>
        <p:txBody>
          <a:bodyPr/>
          <a:lstStyle/>
          <a:p>
            <a:r>
              <a:rPr lang="sl-SI" dirty="0" smtClean="0"/>
              <a:t>RANE</a:t>
            </a:r>
            <a:endParaRPr lang="sl-SI" dirty="0"/>
          </a:p>
        </p:txBody>
      </p:sp>
      <p:pic>
        <p:nvPicPr>
          <p:cNvPr id="52226" name="Picture 2" descr="https://i.ekobutik.si/0c6022ec22cd42988a68f06b1108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24" y="1924334"/>
            <a:ext cx="2429301" cy="24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Opis slike ni na voljo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9" t="11981"/>
          <a:stretch/>
        </p:blipFill>
        <p:spPr bwMode="auto">
          <a:xfrm>
            <a:off x="4604953" y="668740"/>
            <a:ext cx="3208415" cy="234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8" name="Picture 14" descr="Simptomi, zaradi katerih vam ni treba skrbeti - Njena.s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45902"/>
          <a:stretch/>
        </p:blipFill>
        <p:spPr bwMode="auto">
          <a:xfrm>
            <a:off x="8643245" y="1179714"/>
            <a:ext cx="2916408" cy="297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Kaj narediti po ugrizu psa? | Insajder.com - Objektivno. Odkrito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0" r="54971" b="28597"/>
          <a:stretch/>
        </p:blipFill>
        <p:spPr bwMode="auto">
          <a:xfrm>
            <a:off x="2242172" y="4622477"/>
            <a:ext cx="2634091" cy="207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jeZBesedilom 13"/>
          <p:cNvSpPr txBox="1"/>
          <p:nvPr/>
        </p:nvSpPr>
        <p:spPr>
          <a:xfrm>
            <a:off x="1064522" y="4340779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praska</a:t>
            </a:r>
            <a:endParaRPr lang="sl-SI" sz="2800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4604953" y="3009616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ureznina</a:t>
            </a:r>
            <a:endParaRPr lang="sl-SI" sz="28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8643244" y="4155459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vbodnina</a:t>
            </a:r>
            <a:endParaRPr lang="sl-SI" sz="2800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4994509" y="5997607"/>
            <a:ext cx="2429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ugriznina</a:t>
            </a:r>
            <a:endParaRPr lang="sl-SI" sz="28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Lacer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94" y="4863999"/>
            <a:ext cx="1800899" cy="18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9701784" y="5659707"/>
            <a:ext cx="1857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raztrganina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94865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568" y="676656"/>
            <a:ext cx="10238232" cy="1014032"/>
          </a:xfrm>
        </p:spPr>
        <p:txBody>
          <a:bodyPr/>
          <a:lstStyle/>
          <a:p>
            <a:r>
              <a:rPr lang="sl-SI" dirty="0" smtClean="0"/>
              <a:t>ZLOMI, ZVINI, IZPAHI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29984" y="4106862"/>
            <a:ext cx="4706112" cy="652399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Poškodovan ud </a:t>
            </a:r>
            <a:r>
              <a:rPr lang="sl-SI" b="1" dirty="0" smtClean="0"/>
              <a:t>imobiliziramo.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BIOLOGIJA 8/8. Kosti i veze medu kostima/Kosti/Imobilizacija podlak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" y="1825625"/>
            <a:ext cx="4541242" cy="458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55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4712" y="649224"/>
            <a:ext cx="10229088" cy="1041464"/>
          </a:xfrm>
        </p:spPr>
        <p:txBody>
          <a:bodyPr/>
          <a:lstStyle/>
          <a:p>
            <a:r>
              <a:rPr lang="sl-SI" dirty="0" smtClean="0"/>
              <a:t>POŠKODBE HRBTENICE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lak 5"/>
          <p:cNvSpPr/>
          <p:nvPr/>
        </p:nvSpPr>
        <p:spPr>
          <a:xfrm>
            <a:off x="274320" y="1463040"/>
            <a:ext cx="5120640" cy="30175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KAKO VEMO, DA GRE ZA POŠKODBO HRBTENICE?</a:t>
            </a:r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Po okoliščinah (padec z višine, prometna nesreča…)</a:t>
            </a:r>
            <a:endParaRPr lang="sl-SI" sz="2000" dirty="0"/>
          </a:p>
        </p:txBody>
      </p:sp>
      <p:sp>
        <p:nvSpPr>
          <p:cNvPr id="7" name="Oblak 6"/>
          <p:cNvSpPr/>
          <p:nvPr/>
        </p:nvSpPr>
        <p:spPr>
          <a:xfrm>
            <a:off x="6031992" y="649224"/>
            <a:ext cx="5120640" cy="30175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KAJ STORIMO?</a:t>
            </a:r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Poškodovanca NE premikamo in pokličemo 112.</a:t>
            </a:r>
            <a:endParaRPr lang="sl-SI" sz="2000" dirty="0"/>
          </a:p>
        </p:txBody>
      </p:sp>
      <p:sp>
        <p:nvSpPr>
          <p:cNvPr id="8" name="Oblak 7"/>
          <p:cNvSpPr/>
          <p:nvPr/>
        </p:nvSpPr>
        <p:spPr>
          <a:xfrm>
            <a:off x="3462528" y="3785616"/>
            <a:ext cx="6431280" cy="30175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l-SI" sz="2000" dirty="0" smtClean="0"/>
              <a:t>KDAJ LAHKO PREMAKNEMO OSEBO S POŠKODOVANO HRBTENICO?</a:t>
            </a:r>
          </a:p>
          <a:p>
            <a:pPr algn="ctr">
              <a:lnSpc>
                <a:spcPct val="150000"/>
              </a:lnSpc>
            </a:pPr>
            <a:r>
              <a:rPr lang="sl-SI" sz="2000" dirty="0" smtClean="0"/>
              <a:t>Ko je ogroženo njegovo življenje (TPO, rešujemo življenje)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236726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424" y="694944"/>
            <a:ext cx="10247376" cy="995744"/>
          </a:xfrm>
        </p:spPr>
        <p:txBody>
          <a:bodyPr/>
          <a:lstStyle/>
          <a:p>
            <a:r>
              <a:rPr lang="sl-SI" dirty="0" smtClean="0"/>
              <a:t>OPEKLINE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8856" y="1825625"/>
            <a:ext cx="4504944" cy="4351338"/>
          </a:xfrm>
        </p:spPr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sl-SI" dirty="0"/>
              <a:t>običajna </a:t>
            </a:r>
            <a:r>
              <a:rPr lang="sl-SI" dirty="0" smtClean="0"/>
              <a:t>opeklina</a:t>
            </a:r>
            <a:endParaRPr lang="sl-SI" dirty="0"/>
          </a:p>
          <a:p>
            <a:pPr lvl="0">
              <a:lnSpc>
                <a:spcPct val="150000"/>
              </a:lnSpc>
            </a:pPr>
            <a:r>
              <a:rPr lang="sl-SI" dirty="0"/>
              <a:t>sončna opeklina</a:t>
            </a:r>
          </a:p>
          <a:p>
            <a:pPr lvl="0">
              <a:lnSpc>
                <a:spcPct val="150000"/>
              </a:lnSpc>
            </a:pPr>
            <a:r>
              <a:rPr lang="sl-SI" dirty="0"/>
              <a:t>mehanska opeklina </a:t>
            </a:r>
            <a:endParaRPr lang="sl-SI" dirty="0" smtClean="0"/>
          </a:p>
          <a:p>
            <a:pPr lvl="0">
              <a:lnSpc>
                <a:spcPct val="150000"/>
              </a:lnSpc>
            </a:pPr>
            <a:r>
              <a:rPr lang="sl-SI" dirty="0" smtClean="0"/>
              <a:t>električna </a:t>
            </a:r>
            <a:r>
              <a:rPr lang="sl-SI" dirty="0"/>
              <a:t>opeklina </a:t>
            </a:r>
          </a:p>
          <a:p>
            <a:pPr lvl="0">
              <a:lnSpc>
                <a:spcPct val="150000"/>
              </a:lnSpc>
            </a:pPr>
            <a:r>
              <a:rPr lang="sl-SI" dirty="0" smtClean="0"/>
              <a:t>kemična opeklina</a:t>
            </a:r>
            <a:endParaRPr lang="sl-SI" dirty="0"/>
          </a:p>
        </p:txBody>
      </p:sp>
      <p:pic>
        <p:nvPicPr>
          <p:cNvPr id="5122" name="Picture 2" descr="Patient Cartoon clipart - Child, Health, Cartoon, transparen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9" y="2127378"/>
            <a:ext cx="5340096" cy="398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11559652" y="268451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74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8"/>
          <p:cNvSpPr txBox="1">
            <a:spLocks noChangeArrowheads="1"/>
          </p:cNvSpPr>
          <p:nvPr/>
        </p:nvSpPr>
        <p:spPr bwMode="auto">
          <a:xfrm>
            <a:off x="546100" y="5409371"/>
            <a:ext cx="56959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l-SI" sz="10000" b="1" spc="-150" dirty="0" smtClean="0">
                <a:solidFill>
                  <a:srgbClr val="ED1C24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01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28625" y="3832225"/>
            <a:ext cx="584835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sl-SI" altLang="sl-SI" sz="6500" b="1" dirty="0" smtClean="0">
                <a:solidFill>
                  <a:srgbClr val="231F2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Prva pomoč</a:t>
            </a:r>
            <a:endParaRPr lang="en-US" altLang="sl-SI" sz="6500" b="1" baseline="30000" dirty="0">
              <a:solidFill>
                <a:srgbClr val="231F2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6100" y="4457700"/>
            <a:ext cx="0" cy="1428750"/>
          </a:xfrm>
          <a:prstGeom prst="line">
            <a:avLst/>
          </a:prstGeom>
          <a:ln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24712" y="694944"/>
            <a:ext cx="10229088" cy="995744"/>
          </a:xfrm>
        </p:spPr>
        <p:txBody>
          <a:bodyPr/>
          <a:lstStyle/>
          <a:p>
            <a:r>
              <a:rPr lang="sl-SI" dirty="0" smtClean="0"/>
              <a:t>PRISTOP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 varnost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zavest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dihalna pot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dihanje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krvni obtok (srčni utrip)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104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05394"/>
            <a:ext cx="10256520" cy="985294"/>
          </a:xfrm>
        </p:spPr>
        <p:txBody>
          <a:bodyPr/>
          <a:lstStyle/>
          <a:p>
            <a:r>
              <a:rPr lang="sl-SI" dirty="0" smtClean="0"/>
              <a:t>5 NEVARNOSTI ZA ŽIVLJENJE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49496" y="1690688"/>
            <a:ext cx="2976154" cy="4351338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nezavest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zastoj dihanja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hujše krvavitve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šok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zastrupitve</a:t>
            </a:r>
            <a:endParaRPr lang="sl-SI" dirty="0"/>
          </a:p>
        </p:txBody>
      </p:sp>
      <p:pic>
        <p:nvPicPr>
          <p:cNvPr id="3074" name="Picture 2" descr="Unconscious Woman Stock Vector Illustration And Royalty Free Unconscious  Woma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27" y="1690688"/>
            <a:ext cx="1938401" cy="12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1,809 Breathing Illustrations, Royalty-Free Vector Graphics &amp; Clip Art - 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t="16114" r="14042" b="15964"/>
          <a:stretch/>
        </p:blipFill>
        <p:spPr bwMode="auto">
          <a:xfrm>
            <a:off x="7648085" y="2118951"/>
            <a:ext cx="1691640" cy="157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ven povezovalnik 5"/>
          <p:cNvCxnSpPr/>
          <p:nvPr/>
        </p:nvCxnSpPr>
        <p:spPr>
          <a:xfrm>
            <a:off x="7552944" y="2029968"/>
            <a:ext cx="1786781" cy="16642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Bleeding Trauma Stock Illustrations – 134 Bleeding Trauma Stock  Illustrations, Vectors &amp; Clipart - Dreams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375" y="3637619"/>
            <a:ext cx="2141034" cy="14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oison clipar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725" y="4310020"/>
            <a:ext cx="1091991" cy="25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14"/>
          <p:cNvSpPr txBox="1"/>
          <p:nvPr/>
        </p:nvSpPr>
        <p:spPr>
          <a:xfrm>
            <a:off x="11559652" y="268451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81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8172" y="641445"/>
            <a:ext cx="10275627" cy="1049243"/>
          </a:xfrm>
        </p:spPr>
        <p:txBody>
          <a:bodyPr/>
          <a:lstStyle/>
          <a:p>
            <a:r>
              <a:rPr lang="sl-SI" smtClean="0"/>
              <a:t>ŽIVLJENJSKE FUNKCIJE (ZNAKI ŽIVLJENJA)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96869" y="1893864"/>
            <a:ext cx="2238232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zavest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dihanje</a:t>
            </a:r>
          </a:p>
          <a:p>
            <a:pPr marL="0" indent="0" algn="ctr">
              <a:lnSpc>
                <a:spcPct val="150000"/>
              </a:lnSpc>
              <a:buNone/>
            </a:pPr>
            <a:endParaRPr lang="sl-SI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sl-SI" dirty="0" smtClean="0"/>
              <a:t>srčni utrip</a:t>
            </a:r>
            <a:endParaRPr lang="sl-SI" dirty="0"/>
          </a:p>
        </p:txBody>
      </p:sp>
      <p:pic>
        <p:nvPicPr>
          <p:cNvPr id="48130" name="Picture 2" descr="Unconsciousness Stock Vector Illustration And Royalty Fre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9" b="23025"/>
          <a:stretch/>
        </p:blipFill>
        <p:spPr bwMode="auto">
          <a:xfrm>
            <a:off x="1665619" y="1837639"/>
            <a:ext cx="3431250" cy="18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101" y="2744445"/>
            <a:ext cx="2212560" cy="22264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74" b="15961"/>
          <a:stretch/>
        </p:blipFill>
        <p:spPr>
          <a:xfrm>
            <a:off x="3887994" y="5270174"/>
            <a:ext cx="1803122" cy="775785"/>
          </a:xfrm>
          <a:prstGeom prst="rect">
            <a:avLst/>
          </a:prstGeom>
        </p:spPr>
      </p:pic>
      <p:pic>
        <p:nvPicPr>
          <p:cNvPr id="48136" name="Picture 8" descr="Effect of Exercise Investigation | Teaching Resour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09" y="4666260"/>
            <a:ext cx="1610437" cy="120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993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8136" y="704088"/>
            <a:ext cx="10265664" cy="940880"/>
          </a:xfrm>
        </p:spPr>
        <p:txBody>
          <a:bodyPr/>
          <a:lstStyle/>
          <a:p>
            <a:r>
              <a:rPr lang="sl-SI" dirty="0" smtClean="0"/>
              <a:t>STABILEN BOČNI POLOŽAJ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761" y="2142044"/>
            <a:ext cx="6438413" cy="32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7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04088"/>
            <a:ext cx="10256520" cy="986600"/>
          </a:xfrm>
        </p:spPr>
        <p:txBody>
          <a:bodyPr/>
          <a:lstStyle/>
          <a:p>
            <a:r>
              <a:rPr lang="sl-SI" dirty="0" smtClean="0"/>
              <a:t>POLOŽAJ PRI ŠOKU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90" y="2307227"/>
            <a:ext cx="4988700" cy="32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16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424" y="704088"/>
            <a:ext cx="10247376" cy="986600"/>
          </a:xfrm>
        </p:spPr>
        <p:txBody>
          <a:bodyPr/>
          <a:lstStyle/>
          <a:p>
            <a:r>
              <a:rPr lang="sl-SI" dirty="0" smtClean="0"/>
              <a:t>POLOŽAJ PRI POŠKODBAH HRBTENICE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68" y="2864529"/>
            <a:ext cx="8651488" cy="235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8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6424" y="713232"/>
            <a:ext cx="10247376" cy="977456"/>
          </a:xfrm>
        </p:spPr>
        <p:txBody>
          <a:bodyPr/>
          <a:lstStyle/>
          <a:p>
            <a:r>
              <a:rPr lang="sl-SI" dirty="0" smtClean="0"/>
              <a:t>POLOŽAJ PRI POŠKODBAH PRSNEGA KOŠA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1559652" y="259307"/>
            <a:ext cx="42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sl-SI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608" y="2420629"/>
            <a:ext cx="4979008" cy="32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82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9860B3ABEA8D4D8AFEEB6177C7192F" ma:contentTypeVersion="2" ma:contentTypeDescription="Create a new document." ma:contentTypeScope="" ma:versionID="afee6ef6296342d9cb38e117d20911be">
  <xsd:schema xmlns:xsd="http://www.w3.org/2001/XMLSchema" xmlns:xs="http://www.w3.org/2001/XMLSchema" xmlns:p="http://schemas.microsoft.com/office/2006/metadata/properties" xmlns:ns2="359887df-56d9-49ed-a1b2-86e82befc6bf" targetNamespace="http://schemas.microsoft.com/office/2006/metadata/properties" ma:root="true" ma:fieldsID="7920aa105e6e90dcbc16fc10b611c158" ns2:_="">
    <xsd:import namespace="359887df-56d9-49ed-a1b2-86e82befc6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887df-56d9-49ed-a1b2-86e82befc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FD77C2-B4B7-41E4-B712-0E64263EB58C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59887df-56d9-49ed-a1b2-86e82befc6bf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1B4D21A-21D3-4DE0-9F8D-D4271F5797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9641C-1F01-40D3-9561-5B37A4C65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887df-56d9-49ed-a1b2-86e82befc6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250</Words>
  <Application>Microsoft Office PowerPoint</Application>
  <PresentationFormat>Širokozaslonsko</PresentationFormat>
  <Paragraphs>96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Roboto</vt:lpstr>
      <vt:lpstr>Officeova tema</vt:lpstr>
      <vt:lpstr>PowerPointova predstavitev</vt:lpstr>
      <vt:lpstr>PowerPointova predstavitev</vt:lpstr>
      <vt:lpstr>PRISTOP</vt:lpstr>
      <vt:lpstr>5 NEVARNOSTI ZA ŽIVLJENJE</vt:lpstr>
      <vt:lpstr>ŽIVLJENJSKE FUNKCIJE (ZNAKI ŽIVLJENJA)</vt:lpstr>
      <vt:lpstr>STABILEN BOČNI POLOŽAJ</vt:lpstr>
      <vt:lpstr>POLOŽAJ PRI ŠOKU</vt:lpstr>
      <vt:lpstr>POLOŽAJ PRI POŠKODBAH HRBTENICE</vt:lpstr>
      <vt:lpstr>POLOŽAJ PRI POŠKODBAH PRSNEGA KOŠA</vt:lpstr>
      <vt:lpstr>POLOŽAJ PRI POŠKODBAH TREBUHA</vt:lpstr>
      <vt:lpstr>OPREMA ZA PP V PGD</vt:lpstr>
      <vt:lpstr>TEMELJNI POSTOPKI OŽIVLJANJA</vt:lpstr>
      <vt:lpstr>AED</vt:lpstr>
      <vt:lpstr>ZAPORA DIHAL</vt:lpstr>
      <vt:lpstr>NEZAVEST</vt:lpstr>
      <vt:lpstr>RANE</vt:lpstr>
      <vt:lpstr>ZLOMI, ZVINI, IZPAHI</vt:lpstr>
      <vt:lpstr>POŠKODBE HRBTENICE</vt:lpstr>
      <vt:lpstr>OPEKLINE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luthfy duana</dc:creator>
  <cp:lastModifiedBy>Uporabnik</cp:lastModifiedBy>
  <cp:revision>167</cp:revision>
  <dcterms:created xsi:type="dcterms:W3CDTF">2019-10-29T14:19:47Z</dcterms:created>
  <dcterms:modified xsi:type="dcterms:W3CDTF">2020-09-28T17:32:54Z</dcterms:modified>
</cp:coreProperties>
</file>