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30"/>
  </p:notesMasterIdLst>
  <p:handoutMasterIdLst>
    <p:handoutMasterId r:id="rId31"/>
  </p:handoutMasterIdLst>
  <p:sldIdLst>
    <p:sldId id="257" r:id="rId5"/>
    <p:sldId id="270" r:id="rId6"/>
    <p:sldId id="294" r:id="rId7"/>
    <p:sldId id="277" r:id="rId8"/>
    <p:sldId id="276" r:id="rId9"/>
    <p:sldId id="279" r:id="rId10"/>
    <p:sldId id="286" r:id="rId11"/>
    <p:sldId id="287" r:id="rId12"/>
    <p:sldId id="288" r:id="rId13"/>
    <p:sldId id="289" r:id="rId14"/>
    <p:sldId id="290" r:id="rId15"/>
    <p:sldId id="295" r:id="rId16"/>
    <p:sldId id="296" r:id="rId17"/>
    <p:sldId id="280" r:id="rId18"/>
    <p:sldId id="281" r:id="rId19"/>
    <p:sldId id="291" r:id="rId20"/>
    <p:sldId id="282" r:id="rId21"/>
    <p:sldId id="297" r:id="rId22"/>
    <p:sldId id="283" r:id="rId23"/>
    <p:sldId id="298" r:id="rId24"/>
    <p:sldId id="299" r:id="rId25"/>
    <p:sldId id="284" r:id="rId26"/>
    <p:sldId id="292" r:id="rId27"/>
    <p:sldId id="293" r:id="rId28"/>
    <p:sldId id="285" r:id="rId29"/>
  </p:sldIdLst>
  <p:sldSz cx="12192000" cy="6858000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D1C24"/>
    <a:srgbClr val="00844A"/>
    <a:srgbClr val="231F20"/>
    <a:srgbClr val="E3EBE3"/>
    <a:srgbClr val="DEDEDE"/>
    <a:srgbClr val="AB7261"/>
    <a:srgbClr val="969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938"/>
    </p:cViewPr>
  </p:sorter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D71F1-A4B2-4DC0-BBB8-40B5DFB9BCC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E7B8AA3-48E8-45A7-9841-FDE19C2569F8}">
      <dgm:prSet phldrT="[besedilo]"/>
      <dgm:spPr/>
      <dgm:t>
        <a:bodyPr/>
        <a:lstStyle/>
        <a:p>
          <a:r>
            <a:rPr lang="sl-SI" dirty="0" smtClean="0"/>
            <a:t>nujni ukrepi</a:t>
          </a:r>
          <a:endParaRPr lang="sl-SI" dirty="0"/>
        </a:p>
      </dgm:t>
    </dgm:pt>
    <dgm:pt modelId="{E0493308-EA71-44E2-A5FE-E1E1EB7CFB8E}" type="parTrans" cxnId="{147C8B8C-A3AF-4EEB-A2B2-9466A7758456}">
      <dgm:prSet/>
      <dgm:spPr/>
      <dgm:t>
        <a:bodyPr/>
        <a:lstStyle/>
        <a:p>
          <a:endParaRPr lang="sl-SI"/>
        </a:p>
      </dgm:t>
    </dgm:pt>
    <dgm:pt modelId="{A979A122-FCE8-4E2C-968A-6A0FE3C21AF9}" type="sibTrans" cxnId="{147C8B8C-A3AF-4EEB-A2B2-9466A7758456}">
      <dgm:prSet/>
      <dgm:spPr/>
      <dgm:t>
        <a:bodyPr/>
        <a:lstStyle/>
        <a:p>
          <a:endParaRPr lang="sl-SI"/>
        </a:p>
      </dgm:t>
    </dgm:pt>
    <dgm:pt modelId="{C9E11775-B2C3-4BA9-8728-3B7B08500480}">
      <dgm:prSet phldrT="[besedilo]"/>
      <dgm:spPr/>
      <dgm:t>
        <a:bodyPr/>
        <a:lstStyle/>
        <a:p>
          <a:r>
            <a:rPr lang="sl-SI" dirty="0" smtClean="0"/>
            <a:t>klic na 112</a:t>
          </a:r>
          <a:endParaRPr lang="sl-SI" dirty="0"/>
        </a:p>
      </dgm:t>
    </dgm:pt>
    <dgm:pt modelId="{0DBD1C3D-96A2-4F83-AA35-F53470FAC7A3}" type="parTrans" cxnId="{3B3FDC7E-D7BC-4203-B71F-87E4AA7124FA}">
      <dgm:prSet/>
      <dgm:spPr/>
      <dgm:t>
        <a:bodyPr/>
        <a:lstStyle/>
        <a:p>
          <a:endParaRPr lang="sl-SI"/>
        </a:p>
      </dgm:t>
    </dgm:pt>
    <dgm:pt modelId="{80646E3B-67FC-4676-B1AF-E63B31D6F985}" type="sibTrans" cxnId="{3B3FDC7E-D7BC-4203-B71F-87E4AA7124FA}">
      <dgm:prSet/>
      <dgm:spPr/>
      <dgm:t>
        <a:bodyPr/>
        <a:lstStyle/>
        <a:p>
          <a:endParaRPr lang="sl-SI"/>
        </a:p>
      </dgm:t>
    </dgm:pt>
    <dgm:pt modelId="{694132AA-3BC8-41B6-95D1-AC3835DC83A5}">
      <dgm:prSet phldrT="[besedilo]"/>
      <dgm:spPr/>
      <dgm:t>
        <a:bodyPr/>
        <a:lstStyle/>
        <a:p>
          <a:r>
            <a:rPr lang="sl-SI" dirty="0" smtClean="0"/>
            <a:t>PP</a:t>
          </a:r>
          <a:endParaRPr lang="sl-SI" dirty="0"/>
        </a:p>
      </dgm:t>
    </dgm:pt>
    <dgm:pt modelId="{5850B319-B582-493B-A2B3-30F38D736A16}" type="parTrans" cxnId="{CAF0382A-2F14-46D9-A107-9156B50D0E81}">
      <dgm:prSet/>
      <dgm:spPr/>
      <dgm:t>
        <a:bodyPr/>
        <a:lstStyle/>
        <a:p>
          <a:endParaRPr lang="sl-SI"/>
        </a:p>
      </dgm:t>
    </dgm:pt>
    <dgm:pt modelId="{5D28E053-FF7B-40FB-8A40-06D26B681609}" type="sibTrans" cxnId="{CAF0382A-2F14-46D9-A107-9156B50D0E81}">
      <dgm:prSet/>
      <dgm:spPr/>
      <dgm:t>
        <a:bodyPr/>
        <a:lstStyle/>
        <a:p>
          <a:endParaRPr lang="sl-SI"/>
        </a:p>
      </dgm:t>
    </dgm:pt>
    <dgm:pt modelId="{9F8C7AC3-D0A8-4AFC-A6D6-138BEE70BE8D}">
      <dgm:prSet/>
      <dgm:spPr/>
      <dgm:t>
        <a:bodyPr/>
        <a:lstStyle/>
        <a:p>
          <a:r>
            <a:rPr lang="sl-SI" dirty="0" smtClean="0"/>
            <a:t>reševalna služba</a:t>
          </a:r>
          <a:endParaRPr lang="sl-SI" dirty="0"/>
        </a:p>
      </dgm:t>
    </dgm:pt>
    <dgm:pt modelId="{90D4C02C-DE3B-40BB-8D98-692BFA60221B}" type="parTrans" cxnId="{FB175139-736C-44D6-855D-EBEE73B3A729}">
      <dgm:prSet/>
      <dgm:spPr/>
      <dgm:t>
        <a:bodyPr/>
        <a:lstStyle/>
        <a:p>
          <a:endParaRPr lang="sl-SI"/>
        </a:p>
      </dgm:t>
    </dgm:pt>
    <dgm:pt modelId="{4906BC59-7DC4-483B-8A49-7906F2269E43}" type="sibTrans" cxnId="{FB175139-736C-44D6-855D-EBEE73B3A729}">
      <dgm:prSet/>
      <dgm:spPr/>
      <dgm:t>
        <a:bodyPr/>
        <a:lstStyle/>
        <a:p>
          <a:endParaRPr lang="sl-SI"/>
        </a:p>
      </dgm:t>
    </dgm:pt>
    <dgm:pt modelId="{54D6BEC2-7ED2-4E36-8D4B-46B2FA6AA5DF}">
      <dgm:prSet/>
      <dgm:spPr/>
      <dgm:t>
        <a:bodyPr/>
        <a:lstStyle/>
        <a:p>
          <a:r>
            <a:rPr lang="sl-SI" dirty="0" smtClean="0"/>
            <a:t>bolnišnica</a:t>
          </a:r>
          <a:endParaRPr lang="sl-SI" dirty="0"/>
        </a:p>
      </dgm:t>
    </dgm:pt>
    <dgm:pt modelId="{9CCB8CB8-80A5-472C-88B6-2F1B11236102}" type="parTrans" cxnId="{6B52C4C4-F8DC-459B-8708-615BB859BD8D}">
      <dgm:prSet/>
      <dgm:spPr/>
      <dgm:t>
        <a:bodyPr/>
        <a:lstStyle/>
        <a:p>
          <a:endParaRPr lang="sl-SI"/>
        </a:p>
      </dgm:t>
    </dgm:pt>
    <dgm:pt modelId="{40FC3003-178B-41D6-B3A9-F1065BE92A10}" type="sibTrans" cxnId="{6B52C4C4-F8DC-459B-8708-615BB859BD8D}">
      <dgm:prSet/>
      <dgm:spPr/>
      <dgm:t>
        <a:bodyPr/>
        <a:lstStyle/>
        <a:p>
          <a:endParaRPr lang="sl-SI"/>
        </a:p>
      </dgm:t>
    </dgm:pt>
    <dgm:pt modelId="{CDD18C2C-1671-4A75-A530-79A8850912D2}" type="pres">
      <dgm:prSet presAssocID="{FD0D71F1-A4B2-4DC0-BBB8-40B5DFB9BCCE}" presName="Name0" presStyleCnt="0">
        <dgm:presLayoutVars>
          <dgm:dir/>
          <dgm:resizeHandles val="exact"/>
        </dgm:presLayoutVars>
      </dgm:prSet>
      <dgm:spPr/>
    </dgm:pt>
    <dgm:pt modelId="{07AC383A-4595-4526-9D15-7AC36B965305}" type="pres">
      <dgm:prSet presAssocID="{AE7B8AA3-48E8-45A7-9841-FDE19C2569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D537717-844E-4B50-858C-4ADE9CABDBEA}" type="pres">
      <dgm:prSet presAssocID="{A979A122-FCE8-4E2C-968A-6A0FE3C21AF9}" presName="sibTrans" presStyleLbl="sibTrans2D1" presStyleIdx="0" presStyleCnt="4"/>
      <dgm:spPr/>
      <dgm:t>
        <a:bodyPr/>
        <a:lstStyle/>
        <a:p>
          <a:endParaRPr lang="sl-SI"/>
        </a:p>
      </dgm:t>
    </dgm:pt>
    <dgm:pt modelId="{CB51630A-979D-4EF5-8B4C-B2B85BF47DBA}" type="pres">
      <dgm:prSet presAssocID="{A979A122-FCE8-4E2C-968A-6A0FE3C21AF9}" presName="connectorText" presStyleLbl="sibTrans2D1" presStyleIdx="0" presStyleCnt="4"/>
      <dgm:spPr/>
      <dgm:t>
        <a:bodyPr/>
        <a:lstStyle/>
        <a:p>
          <a:endParaRPr lang="sl-SI"/>
        </a:p>
      </dgm:t>
    </dgm:pt>
    <dgm:pt modelId="{9D71236A-9354-4921-919D-EFE08134E612}" type="pres">
      <dgm:prSet presAssocID="{C9E11775-B2C3-4BA9-8728-3B7B085004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9F4550-1930-4446-8DF4-6FCB7E3D53C5}" type="pres">
      <dgm:prSet presAssocID="{80646E3B-67FC-4676-B1AF-E63B31D6F985}" presName="sibTrans" presStyleLbl="sibTrans2D1" presStyleIdx="1" presStyleCnt="4"/>
      <dgm:spPr/>
      <dgm:t>
        <a:bodyPr/>
        <a:lstStyle/>
        <a:p>
          <a:endParaRPr lang="sl-SI"/>
        </a:p>
      </dgm:t>
    </dgm:pt>
    <dgm:pt modelId="{4100CDED-C44B-41B6-A208-F8601B03389C}" type="pres">
      <dgm:prSet presAssocID="{80646E3B-67FC-4676-B1AF-E63B31D6F985}" presName="connectorText" presStyleLbl="sibTrans2D1" presStyleIdx="1" presStyleCnt="4"/>
      <dgm:spPr/>
      <dgm:t>
        <a:bodyPr/>
        <a:lstStyle/>
        <a:p>
          <a:endParaRPr lang="sl-SI"/>
        </a:p>
      </dgm:t>
    </dgm:pt>
    <dgm:pt modelId="{92AC2698-C6EE-4339-A3F3-D7FC7F6B29E8}" type="pres">
      <dgm:prSet presAssocID="{694132AA-3BC8-41B6-95D1-AC3835DC83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DB90625-739B-4F35-B6DA-196CA3F1CAAB}" type="pres">
      <dgm:prSet presAssocID="{5D28E053-FF7B-40FB-8A40-06D26B681609}" presName="sibTrans" presStyleLbl="sibTrans2D1" presStyleIdx="2" presStyleCnt="4"/>
      <dgm:spPr/>
      <dgm:t>
        <a:bodyPr/>
        <a:lstStyle/>
        <a:p>
          <a:endParaRPr lang="sl-SI"/>
        </a:p>
      </dgm:t>
    </dgm:pt>
    <dgm:pt modelId="{CDD8721D-6BB2-4BA8-9691-666336E251E5}" type="pres">
      <dgm:prSet presAssocID="{5D28E053-FF7B-40FB-8A40-06D26B681609}" presName="connectorText" presStyleLbl="sibTrans2D1" presStyleIdx="2" presStyleCnt="4"/>
      <dgm:spPr/>
      <dgm:t>
        <a:bodyPr/>
        <a:lstStyle/>
        <a:p>
          <a:endParaRPr lang="sl-SI"/>
        </a:p>
      </dgm:t>
    </dgm:pt>
    <dgm:pt modelId="{FEF89D7B-17F6-4214-B83D-FF0213860754}" type="pres">
      <dgm:prSet presAssocID="{9F8C7AC3-D0A8-4AFC-A6D6-138BEE70BE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6F25007-3244-44D8-A81E-CB5DEC3E8177}" type="pres">
      <dgm:prSet presAssocID="{4906BC59-7DC4-483B-8A49-7906F2269E43}" presName="sibTrans" presStyleLbl="sibTrans2D1" presStyleIdx="3" presStyleCnt="4"/>
      <dgm:spPr/>
      <dgm:t>
        <a:bodyPr/>
        <a:lstStyle/>
        <a:p>
          <a:endParaRPr lang="sl-SI"/>
        </a:p>
      </dgm:t>
    </dgm:pt>
    <dgm:pt modelId="{36EA9C16-F5F1-42E6-9330-ED222927F4B4}" type="pres">
      <dgm:prSet presAssocID="{4906BC59-7DC4-483B-8A49-7906F2269E43}" presName="connectorText" presStyleLbl="sibTrans2D1" presStyleIdx="3" presStyleCnt="4"/>
      <dgm:spPr/>
      <dgm:t>
        <a:bodyPr/>
        <a:lstStyle/>
        <a:p>
          <a:endParaRPr lang="sl-SI"/>
        </a:p>
      </dgm:t>
    </dgm:pt>
    <dgm:pt modelId="{070B10DE-27C1-4152-BB4D-7178101420EA}" type="pres">
      <dgm:prSet presAssocID="{54D6BEC2-7ED2-4E36-8D4B-46B2FA6AA5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B175139-736C-44D6-855D-EBEE73B3A729}" srcId="{FD0D71F1-A4B2-4DC0-BBB8-40B5DFB9BCCE}" destId="{9F8C7AC3-D0A8-4AFC-A6D6-138BEE70BE8D}" srcOrd="3" destOrd="0" parTransId="{90D4C02C-DE3B-40BB-8D98-692BFA60221B}" sibTransId="{4906BC59-7DC4-483B-8A49-7906F2269E43}"/>
    <dgm:cxn modelId="{DF4A0552-9874-4CFE-BBD7-8DACA0B2CC38}" type="presOf" srcId="{FD0D71F1-A4B2-4DC0-BBB8-40B5DFB9BCCE}" destId="{CDD18C2C-1671-4A75-A530-79A8850912D2}" srcOrd="0" destOrd="0" presId="urn:microsoft.com/office/officeart/2005/8/layout/process1"/>
    <dgm:cxn modelId="{B03227D7-BC7D-4C7F-B33A-82D4E984F4A1}" type="presOf" srcId="{4906BC59-7DC4-483B-8A49-7906F2269E43}" destId="{06F25007-3244-44D8-A81E-CB5DEC3E8177}" srcOrd="0" destOrd="0" presId="urn:microsoft.com/office/officeart/2005/8/layout/process1"/>
    <dgm:cxn modelId="{CAF0382A-2F14-46D9-A107-9156B50D0E81}" srcId="{FD0D71F1-A4B2-4DC0-BBB8-40B5DFB9BCCE}" destId="{694132AA-3BC8-41B6-95D1-AC3835DC83A5}" srcOrd="2" destOrd="0" parTransId="{5850B319-B582-493B-A2B3-30F38D736A16}" sibTransId="{5D28E053-FF7B-40FB-8A40-06D26B681609}"/>
    <dgm:cxn modelId="{1239BFDB-ABEF-4E0A-B5C8-8F5C820A4E35}" type="presOf" srcId="{694132AA-3BC8-41B6-95D1-AC3835DC83A5}" destId="{92AC2698-C6EE-4339-A3F3-D7FC7F6B29E8}" srcOrd="0" destOrd="0" presId="urn:microsoft.com/office/officeart/2005/8/layout/process1"/>
    <dgm:cxn modelId="{6B52C4C4-F8DC-459B-8708-615BB859BD8D}" srcId="{FD0D71F1-A4B2-4DC0-BBB8-40B5DFB9BCCE}" destId="{54D6BEC2-7ED2-4E36-8D4B-46B2FA6AA5DF}" srcOrd="4" destOrd="0" parTransId="{9CCB8CB8-80A5-472C-88B6-2F1B11236102}" sibTransId="{40FC3003-178B-41D6-B3A9-F1065BE92A10}"/>
    <dgm:cxn modelId="{AB6EB1D7-8C35-41D9-9557-EC39A51C5A72}" type="presOf" srcId="{AE7B8AA3-48E8-45A7-9841-FDE19C2569F8}" destId="{07AC383A-4595-4526-9D15-7AC36B965305}" srcOrd="0" destOrd="0" presId="urn:microsoft.com/office/officeart/2005/8/layout/process1"/>
    <dgm:cxn modelId="{3B3FDC7E-D7BC-4203-B71F-87E4AA7124FA}" srcId="{FD0D71F1-A4B2-4DC0-BBB8-40B5DFB9BCCE}" destId="{C9E11775-B2C3-4BA9-8728-3B7B08500480}" srcOrd="1" destOrd="0" parTransId="{0DBD1C3D-96A2-4F83-AA35-F53470FAC7A3}" sibTransId="{80646E3B-67FC-4676-B1AF-E63B31D6F985}"/>
    <dgm:cxn modelId="{7051931F-7250-4114-A23D-437AAAAC8E8E}" type="presOf" srcId="{80646E3B-67FC-4676-B1AF-E63B31D6F985}" destId="{4100CDED-C44B-41B6-A208-F8601B03389C}" srcOrd="1" destOrd="0" presId="urn:microsoft.com/office/officeart/2005/8/layout/process1"/>
    <dgm:cxn modelId="{147C8B8C-A3AF-4EEB-A2B2-9466A7758456}" srcId="{FD0D71F1-A4B2-4DC0-BBB8-40B5DFB9BCCE}" destId="{AE7B8AA3-48E8-45A7-9841-FDE19C2569F8}" srcOrd="0" destOrd="0" parTransId="{E0493308-EA71-44E2-A5FE-E1E1EB7CFB8E}" sibTransId="{A979A122-FCE8-4E2C-968A-6A0FE3C21AF9}"/>
    <dgm:cxn modelId="{105D8027-5CD1-4715-BD0D-A5F27D040DB2}" type="presOf" srcId="{A979A122-FCE8-4E2C-968A-6A0FE3C21AF9}" destId="{ED537717-844E-4B50-858C-4ADE9CABDBEA}" srcOrd="0" destOrd="0" presId="urn:microsoft.com/office/officeart/2005/8/layout/process1"/>
    <dgm:cxn modelId="{7276F25C-B3A5-43A2-A355-5CCDDB928423}" type="presOf" srcId="{5D28E053-FF7B-40FB-8A40-06D26B681609}" destId="{CDD8721D-6BB2-4BA8-9691-666336E251E5}" srcOrd="1" destOrd="0" presId="urn:microsoft.com/office/officeart/2005/8/layout/process1"/>
    <dgm:cxn modelId="{3FB69DD5-2DB2-427F-853B-8FDCFFD10BA6}" type="presOf" srcId="{C9E11775-B2C3-4BA9-8728-3B7B08500480}" destId="{9D71236A-9354-4921-919D-EFE08134E612}" srcOrd="0" destOrd="0" presId="urn:microsoft.com/office/officeart/2005/8/layout/process1"/>
    <dgm:cxn modelId="{B7449212-CFAC-4481-9955-0B730AEF0A1D}" type="presOf" srcId="{9F8C7AC3-D0A8-4AFC-A6D6-138BEE70BE8D}" destId="{FEF89D7B-17F6-4214-B83D-FF0213860754}" srcOrd="0" destOrd="0" presId="urn:microsoft.com/office/officeart/2005/8/layout/process1"/>
    <dgm:cxn modelId="{70BF909E-CC29-4E30-AC57-9042D98D2265}" type="presOf" srcId="{80646E3B-67FC-4676-B1AF-E63B31D6F985}" destId="{589F4550-1930-4446-8DF4-6FCB7E3D53C5}" srcOrd="0" destOrd="0" presId="urn:microsoft.com/office/officeart/2005/8/layout/process1"/>
    <dgm:cxn modelId="{91C089E9-0902-4006-8925-9A7A0667A350}" type="presOf" srcId="{4906BC59-7DC4-483B-8A49-7906F2269E43}" destId="{36EA9C16-F5F1-42E6-9330-ED222927F4B4}" srcOrd="1" destOrd="0" presId="urn:microsoft.com/office/officeart/2005/8/layout/process1"/>
    <dgm:cxn modelId="{AFE40975-06BC-48FC-833E-F91F2C0D0ECD}" type="presOf" srcId="{A979A122-FCE8-4E2C-968A-6A0FE3C21AF9}" destId="{CB51630A-979D-4EF5-8B4C-B2B85BF47DBA}" srcOrd="1" destOrd="0" presId="urn:microsoft.com/office/officeart/2005/8/layout/process1"/>
    <dgm:cxn modelId="{ACAD8FC2-3F5C-41EA-A7DE-F6C7B840C73F}" type="presOf" srcId="{5D28E053-FF7B-40FB-8A40-06D26B681609}" destId="{9DB90625-739B-4F35-B6DA-196CA3F1CAAB}" srcOrd="0" destOrd="0" presId="urn:microsoft.com/office/officeart/2005/8/layout/process1"/>
    <dgm:cxn modelId="{93066F7E-253A-40CA-A102-E173F5C906A2}" type="presOf" srcId="{54D6BEC2-7ED2-4E36-8D4B-46B2FA6AA5DF}" destId="{070B10DE-27C1-4152-BB4D-7178101420EA}" srcOrd="0" destOrd="0" presId="urn:microsoft.com/office/officeart/2005/8/layout/process1"/>
    <dgm:cxn modelId="{3CA6D18D-07EE-4631-8470-50A3DCB4A317}" type="presParOf" srcId="{CDD18C2C-1671-4A75-A530-79A8850912D2}" destId="{07AC383A-4595-4526-9D15-7AC36B965305}" srcOrd="0" destOrd="0" presId="urn:microsoft.com/office/officeart/2005/8/layout/process1"/>
    <dgm:cxn modelId="{B624D2CA-3F86-4FB1-B848-8AD064668593}" type="presParOf" srcId="{CDD18C2C-1671-4A75-A530-79A8850912D2}" destId="{ED537717-844E-4B50-858C-4ADE9CABDBEA}" srcOrd="1" destOrd="0" presId="urn:microsoft.com/office/officeart/2005/8/layout/process1"/>
    <dgm:cxn modelId="{D213AFFF-494A-4BB4-8275-BD92F80BB50A}" type="presParOf" srcId="{ED537717-844E-4B50-858C-4ADE9CABDBEA}" destId="{CB51630A-979D-4EF5-8B4C-B2B85BF47DBA}" srcOrd="0" destOrd="0" presId="urn:microsoft.com/office/officeart/2005/8/layout/process1"/>
    <dgm:cxn modelId="{44E41DC0-3F89-4B58-A235-4B980BF5702D}" type="presParOf" srcId="{CDD18C2C-1671-4A75-A530-79A8850912D2}" destId="{9D71236A-9354-4921-919D-EFE08134E612}" srcOrd="2" destOrd="0" presId="urn:microsoft.com/office/officeart/2005/8/layout/process1"/>
    <dgm:cxn modelId="{64A7C6F6-4551-4536-B86A-7675CFDC67C6}" type="presParOf" srcId="{CDD18C2C-1671-4A75-A530-79A8850912D2}" destId="{589F4550-1930-4446-8DF4-6FCB7E3D53C5}" srcOrd="3" destOrd="0" presId="urn:microsoft.com/office/officeart/2005/8/layout/process1"/>
    <dgm:cxn modelId="{AD70869E-502E-4BAF-8AE4-AD980F84434D}" type="presParOf" srcId="{589F4550-1930-4446-8DF4-6FCB7E3D53C5}" destId="{4100CDED-C44B-41B6-A208-F8601B03389C}" srcOrd="0" destOrd="0" presId="urn:microsoft.com/office/officeart/2005/8/layout/process1"/>
    <dgm:cxn modelId="{EB8EF64A-E095-47C7-B32A-511497B23B92}" type="presParOf" srcId="{CDD18C2C-1671-4A75-A530-79A8850912D2}" destId="{92AC2698-C6EE-4339-A3F3-D7FC7F6B29E8}" srcOrd="4" destOrd="0" presId="urn:microsoft.com/office/officeart/2005/8/layout/process1"/>
    <dgm:cxn modelId="{74B5793B-6E52-4D4C-8F0D-0D3AB8FB9901}" type="presParOf" srcId="{CDD18C2C-1671-4A75-A530-79A8850912D2}" destId="{9DB90625-739B-4F35-B6DA-196CA3F1CAAB}" srcOrd="5" destOrd="0" presId="urn:microsoft.com/office/officeart/2005/8/layout/process1"/>
    <dgm:cxn modelId="{FC972F34-DA7B-4F42-9843-6C05E2A712FB}" type="presParOf" srcId="{9DB90625-739B-4F35-B6DA-196CA3F1CAAB}" destId="{CDD8721D-6BB2-4BA8-9691-666336E251E5}" srcOrd="0" destOrd="0" presId="urn:microsoft.com/office/officeart/2005/8/layout/process1"/>
    <dgm:cxn modelId="{CA6A795F-97F0-4FA1-96C4-119C34AB60F9}" type="presParOf" srcId="{CDD18C2C-1671-4A75-A530-79A8850912D2}" destId="{FEF89D7B-17F6-4214-B83D-FF0213860754}" srcOrd="6" destOrd="0" presId="urn:microsoft.com/office/officeart/2005/8/layout/process1"/>
    <dgm:cxn modelId="{F60D0399-9C53-4F91-BB1E-46075C0D1348}" type="presParOf" srcId="{CDD18C2C-1671-4A75-A530-79A8850912D2}" destId="{06F25007-3244-44D8-A81E-CB5DEC3E8177}" srcOrd="7" destOrd="0" presId="urn:microsoft.com/office/officeart/2005/8/layout/process1"/>
    <dgm:cxn modelId="{F32478AF-9888-41B4-B4F4-37A77B78D765}" type="presParOf" srcId="{06F25007-3244-44D8-A81E-CB5DEC3E8177}" destId="{36EA9C16-F5F1-42E6-9330-ED222927F4B4}" srcOrd="0" destOrd="0" presId="urn:microsoft.com/office/officeart/2005/8/layout/process1"/>
    <dgm:cxn modelId="{25989066-9205-4C30-A3D3-A00AF2852D52}" type="presParOf" srcId="{CDD18C2C-1671-4A75-A530-79A8850912D2}" destId="{070B10DE-27C1-4152-BB4D-7178101420E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FA11B-3653-4F13-A2E7-6D1F93EC2C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209633-D1C2-4D95-B3B5-479AC384F488}">
      <dgm:prSet phldrT="[besedilo]"/>
      <dgm:spPr/>
      <dgm:t>
        <a:bodyPr/>
        <a:lstStyle/>
        <a:p>
          <a:r>
            <a:rPr lang="sl-SI" dirty="0" smtClean="0"/>
            <a:t>nezavest</a:t>
          </a:r>
          <a:endParaRPr lang="sl-SI" dirty="0"/>
        </a:p>
      </dgm:t>
    </dgm:pt>
    <dgm:pt modelId="{353ACC41-E956-4AEC-BB84-A58053222037}" type="parTrans" cxnId="{338D9848-EAA2-4524-B6DA-623A47AEA703}">
      <dgm:prSet/>
      <dgm:spPr/>
      <dgm:t>
        <a:bodyPr/>
        <a:lstStyle/>
        <a:p>
          <a:endParaRPr lang="sl-SI"/>
        </a:p>
      </dgm:t>
    </dgm:pt>
    <dgm:pt modelId="{FDDD9FF2-428E-46B6-97EF-BC1CB9EE2100}" type="sibTrans" cxnId="{338D9848-EAA2-4524-B6DA-623A47AEA703}">
      <dgm:prSet/>
      <dgm:spPr/>
      <dgm:t>
        <a:bodyPr/>
        <a:lstStyle/>
        <a:p>
          <a:endParaRPr lang="sl-SI"/>
        </a:p>
      </dgm:t>
    </dgm:pt>
    <dgm:pt modelId="{862DBA0C-2E7C-4D23-9A7A-244E499FF518}">
      <dgm:prSet phldrT="[besedilo]"/>
      <dgm:spPr/>
      <dgm:t>
        <a:bodyPr/>
        <a:lstStyle/>
        <a:p>
          <a:r>
            <a:rPr lang="sl-SI" dirty="0" smtClean="0"/>
            <a:t>sprostiš dihalno pot</a:t>
          </a:r>
          <a:endParaRPr lang="sl-SI" dirty="0"/>
        </a:p>
      </dgm:t>
    </dgm:pt>
    <dgm:pt modelId="{D8386D2C-9BAE-4E9B-9CB7-2171841FC4FA}" type="parTrans" cxnId="{07895C31-DC86-4C43-BF0F-835E585B7536}">
      <dgm:prSet/>
      <dgm:spPr/>
      <dgm:t>
        <a:bodyPr/>
        <a:lstStyle/>
        <a:p>
          <a:endParaRPr lang="sl-SI"/>
        </a:p>
      </dgm:t>
    </dgm:pt>
    <dgm:pt modelId="{D20CAED0-38A5-4141-8623-21F516E1EC1F}" type="sibTrans" cxnId="{07895C31-DC86-4C43-BF0F-835E585B7536}">
      <dgm:prSet/>
      <dgm:spPr/>
      <dgm:t>
        <a:bodyPr/>
        <a:lstStyle/>
        <a:p>
          <a:endParaRPr lang="sl-SI"/>
        </a:p>
      </dgm:t>
    </dgm:pt>
    <dgm:pt modelId="{2CE38445-5055-441F-A071-5C7A8FFFBB6C}">
      <dgm:prSet phldrT="[besedilo]"/>
      <dgm:spPr/>
      <dgm:t>
        <a:bodyPr/>
        <a:lstStyle/>
        <a:p>
          <a:r>
            <a:rPr lang="sl-SI" dirty="0" smtClean="0"/>
            <a:t>ne diha</a:t>
          </a:r>
          <a:endParaRPr lang="sl-SI" dirty="0"/>
        </a:p>
      </dgm:t>
    </dgm:pt>
    <dgm:pt modelId="{B61B547F-CD59-4649-963D-DB4BBA6AE090}" type="parTrans" cxnId="{E8A29387-4941-43FE-8ACC-D308E2D05FF7}">
      <dgm:prSet/>
      <dgm:spPr/>
      <dgm:t>
        <a:bodyPr/>
        <a:lstStyle/>
        <a:p>
          <a:endParaRPr lang="sl-SI"/>
        </a:p>
      </dgm:t>
    </dgm:pt>
    <dgm:pt modelId="{C8F4E512-FC77-4324-9A3B-39D2C6B2BF33}" type="sibTrans" cxnId="{E8A29387-4941-43FE-8ACC-D308E2D05FF7}">
      <dgm:prSet/>
      <dgm:spPr/>
      <dgm:t>
        <a:bodyPr/>
        <a:lstStyle/>
        <a:p>
          <a:endParaRPr lang="sl-SI"/>
        </a:p>
      </dgm:t>
    </dgm:pt>
    <dgm:pt modelId="{BFE858DF-BAB1-40F6-A057-F72906DB8AA4}">
      <dgm:prSet/>
      <dgm:spPr/>
      <dgm:t>
        <a:bodyPr/>
        <a:lstStyle/>
        <a:p>
          <a:r>
            <a:rPr lang="sl-SI" dirty="0" smtClean="0"/>
            <a:t>TPO </a:t>
          </a:r>
        </a:p>
        <a:p>
          <a:r>
            <a:rPr lang="sl-SI" dirty="0" smtClean="0"/>
            <a:t>(30:2)</a:t>
          </a:r>
          <a:endParaRPr lang="sl-SI" dirty="0"/>
        </a:p>
      </dgm:t>
    </dgm:pt>
    <dgm:pt modelId="{8DDD0C62-ADF7-48A1-A8F9-487368D5C02C}" type="parTrans" cxnId="{CE3FD87A-58E9-4EFE-AFF8-3C4009C2F567}">
      <dgm:prSet/>
      <dgm:spPr/>
      <dgm:t>
        <a:bodyPr/>
        <a:lstStyle/>
        <a:p>
          <a:endParaRPr lang="sl-SI"/>
        </a:p>
      </dgm:t>
    </dgm:pt>
    <dgm:pt modelId="{5C67E2E0-D12C-4437-8155-905517D3B8CA}" type="sibTrans" cxnId="{CE3FD87A-58E9-4EFE-AFF8-3C4009C2F567}">
      <dgm:prSet/>
      <dgm:spPr/>
      <dgm:t>
        <a:bodyPr/>
        <a:lstStyle/>
        <a:p>
          <a:endParaRPr lang="sl-SI"/>
        </a:p>
      </dgm:t>
    </dgm:pt>
    <dgm:pt modelId="{B365F8C7-1924-4B93-9E0B-AED533ECA161}" type="pres">
      <dgm:prSet presAssocID="{F2BFA11B-3653-4F13-A2E7-6D1F93EC2C3E}" presName="CompostProcess" presStyleCnt="0">
        <dgm:presLayoutVars>
          <dgm:dir/>
          <dgm:resizeHandles val="exact"/>
        </dgm:presLayoutVars>
      </dgm:prSet>
      <dgm:spPr/>
    </dgm:pt>
    <dgm:pt modelId="{6DFE43B4-7ED6-4B4D-A340-667D0BA30B45}" type="pres">
      <dgm:prSet presAssocID="{F2BFA11B-3653-4F13-A2E7-6D1F93EC2C3E}" presName="arrow" presStyleLbl="bgShp" presStyleIdx="0" presStyleCnt="1"/>
      <dgm:spPr/>
    </dgm:pt>
    <dgm:pt modelId="{7FF2A36C-9DB9-4D5D-906D-C274B3FABAA9}" type="pres">
      <dgm:prSet presAssocID="{F2BFA11B-3653-4F13-A2E7-6D1F93EC2C3E}" presName="linearProcess" presStyleCnt="0"/>
      <dgm:spPr/>
    </dgm:pt>
    <dgm:pt modelId="{A3D9593F-9B52-431F-AF3A-B775992CE8D3}" type="pres">
      <dgm:prSet presAssocID="{FE209633-D1C2-4D95-B3B5-479AC384F48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D99D3FC-3888-4B64-98AE-05C45794B1FE}" type="pres">
      <dgm:prSet presAssocID="{FDDD9FF2-428E-46B6-97EF-BC1CB9EE2100}" presName="sibTrans" presStyleCnt="0"/>
      <dgm:spPr/>
    </dgm:pt>
    <dgm:pt modelId="{AD0039AF-05EA-46CA-878E-7F696AA2F8A9}" type="pres">
      <dgm:prSet presAssocID="{862DBA0C-2E7C-4D23-9A7A-244E499FF51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3F90E7-70B9-41B3-813B-D3CD52D98BF7}" type="pres">
      <dgm:prSet presAssocID="{D20CAED0-38A5-4141-8623-21F516E1EC1F}" presName="sibTrans" presStyleCnt="0"/>
      <dgm:spPr/>
    </dgm:pt>
    <dgm:pt modelId="{82B123F6-A6C3-4E75-8D85-831A7BB86A19}" type="pres">
      <dgm:prSet presAssocID="{2CE38445-5055-441F-A071-5C7A8FFFBB6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1FD30BF-7BE5-411A-BFE0-21611B00FB2B}" type="pres">
      <dgm:prSet presAssocID="{C8F4E512-FC77-4324-9A3B-39D2C6B2BF33}" presName="sibTrans" presStyleCnt="0"/>
      <dgm:spPr/>
    </dgm:pt>
    <dgm:pt modelId="{3193B4E3-00AD-4203-8081-A2E7440B28C2}" type="pres">
      <dgm:prSet presAssocID="{BFE858DF-BAB1-40F6-A057-F72906DB8AA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38D9848-EAA2-4524-B6DA-623A47AEA703}" srcId="{F2BFA11B-3653-4F13-A2E7-6D1F93EC2C3E}" destId="{FE209633-D1C2-4D95-B3B5-479AC384F488}" srcOrd="0" destOrd="0" parTransId="{353ACC41-E956-4AEC-BB84-A58053222037}" sibTransId="{FDDD9FF2-428E-46B6-97EF-BC1CB9EE2100}"/>
    <dgm:cxn modelId="{37BC393A-B618-4263-943C-9B8843D049D8}" type="presOf" srcId="{FE209633-D1C2-4D95-B3B5-479AC384F488}" destId="{A3D9593F-9B52-431F-AF3A-B775992CE8D3}" srcOrd="0" destOrd="0" presId="urn:microsoft.com/office/officeart/2005/8/layout/hProcess9"/>
    <dgm:cxn modelId="{CE3FD87A-58E9-4EFE-AFF8-3C4009C2F567}" srcId="{F2BFA11B-3653-4F13-A2E7-6D1F93EC2C3E}" destId="{BFE858DF-BAB1-40F6-A057-F72906DB8AA4}" srcOrd="3" destOrd="0" parTransId="{8DDD0C62-ADF7-48A1-A8F9-487368D5C02C}" sibTransId="{5C67E2E0-D12C-4437-8155-905517D3B8CA}"/>
    <dgm:cxn modelId="{707DDF8C-1443-458D-A31E-B04E0250EF33}" type="presOf" srcId="{2CE38445-5055-441F-A071-5C7A8FFFBB6C}" destId="{82B123F6-A6C3-4E75-8D85-831A7BB86A19}" srcOrd="0" destOrd="0" presId="urn:microsoft.com/office/officeart/2005/8/layout/hProcess9"/>
    <dgm:cxn modelId="{8DFF2D78-2127-4CA4-83F6-DFEEEBD4AC55}" type="presOf" srcId="{BFE858DF-BAB1-40F6-A057-F72906DB8AA4}" destId="{3193B4E3-00AD-4203-8081-A2E7440B28C2}" srcOrd="0" destOrd="0" presId="urn:microsoft.com/office/officeart/2005/8/layout/hProcess9"/>
    <dgm:cxn modelId="{1BEE6D87-45F2-42EC-88EB-EBDE62996520}" type="presOf" srcId="{F2BFA11B-3653-4F13-A2E7-6D1F93EC2C3E}" destId="{B365F8C7-1924-4B93-9E0B-AED533ECA161}" srcOrd="0" destOrd="0" presId="urn:microsoft.com/office/officeart/2005/8/layout/hProcess9"/>
    <dgm:cxn modelId="{07895C31-DC86-4C43-BF0F-835E585B7536}" srcId="{F2BFA11B-3653-4F13-A2E7-6D1F93EC2C3E}" destId="{862DBA0C-2E7C-4D23-9A7A-244E499FF518}" srcOrd="1" destOrd="0" parTransId="{D8386D2C-9BAE-4E9B-9CB7-2171841FC4FA}" sibTransId="{D20CAED0-38A5-4141-8623-21F516E1EC1F}"/>
    <dgm:cxn modelId="{55962A7B-ECB8-46EE-9B81-3D15B079D7DA}" type="presOf" srcId="{862DBA0C-2E7C-4D23-9A7A-244E499FF518}" destId="{AD0039AF-05EA-46CA-878E-7F696AA2F8A9}" srcOrd="0" destOrd="0" presId="urn:microsoft.com/office/officeart/2005/8/layout/hProcess9"/>
    <dgm:cxn modelId="{E8A29387-4941-43FE-8ACC-D308E2D05FF7}" srcId="{F2BFA11B-3653-4F13-A2E7-6D1F93EC2C3E}" destId="{2CE38445-5055-441F-A071-5C7A8FFFBB6C}" srcOrd="2" destOrd="0" parTransId="{B61B547F-CD59-4649-963D-DB4BBA6AE090}" sibTransId="{C8F4E512-FC77-4324-9A3B-39D2C6B2BF33}"/>
    <dgm:cxn modelId="{572E70E8-7F7E-4CFD-809C-22A00C405DC5}" type="presParOf" srcId="{B365F8C7-1924-4B93-9E0B-AED533ECA161}" destId="{6DFE43B4-7ED6-4B4D-A340-667D0BA30B45}" srcOrd="0" destOrd="0" presId="urn:microsoft.com/office/officeart/2005/8/layout/hProcess9"/>
    <dgm:cxn modelId="{DE1BDAFD-8C5F-4077-82D6-A3A7B4DFF928}" type="presParOf" srcId="{B365F8C7-1924-4B93-9E0B-AED533ECA161}" destId="{7FF2A36C-9DB9-4D5D-906D-C274B3FABAA9}" srcOrd="1" destOrd="0" presId="urn:microsoft.com/office/officeart/2005/8/layout/hProcess9"/>
    <dgm:cxn modelId="{3295162F-4373-48A1-9DA3-12AC93D9BB8A}" type="presParOf" srcId="{7FF2A36C-9DB9-4D5D-906D-C274B3FABAA9}" destId="{A3D9593F-9B52-431F-AF3A-B775992CE8D3}" srcOrd="0" destOrd="0" presId="urn:microsoft.com/office/officeart/2005/8/layout/hProcess9"/>
    <dgm:cxn modelId="{A6156CC4-3EC1-46B5-A9AE-9A40B98CF2EF}" type="presParOf" srcId="{7FF2A36C-9DB9-4D5D-906D-C274B3FABAA9}" destId="{4D99D3FC-3888-4B64-98AE-05C45794B1FE}" srcOrd="1" destOrd="0" presId="urn:microsoft.com/office/officeart/2005/8/layout/hProcess9"/>
    <dgm:cxn modelId="{8F7C4288-B6F1-440C-9E2C-8179812CEF1F}" type="presParOf" srcId="{7FF2A36C-9DB9-4D5D-906D-C274B3FABAA9}" destId="{AD0039AF-05EA-46CA-878E-7F696AA2F8A9}" srcOrd="2" destOrd="0" presId="urn:microsoft.com/office/officeart/2005/8/layout/hProcess9"/>
    <dgm:cxn modelId="{F7DBECA3-02BB-4E7F-8814-8B0E686D0C5D}" type="presParOf" srcId="{7FF2A36C-9DB9-4D5D-906D-C274B3FABAA9}" destId="{573F90E7-70B9-41B3-813B-D3CD52D98BF7}" srcOrd="3" destOrd="0" presId="urn:microsoft.com/office/officeart/2005/8/layout/hProcess9"/>
    <dgm:cxn modelId="{716C82DE-6ED3-45D0-9E05-7D583CAD1ED8}" type="presParOf" srcId="{7FF2A36C-9DB9-4D5D-906D-C274B3FABAA9}" destId="{82B123F6-A6C3-4E75-8D85-831A7BB86A19}" srcOrd="4" destOrd="0" presId="urn:microsoft.com/office/officeart/2005/8/layout/hProcess9"/>
    <dgm:cxn modelId="{906F46EB-0BB5-4DBD-AD22-AD382611B150}" type="presParOf" srcId="{7FF2A36C-9DB9-4D5D-906D-C274B3FABAA9}" destId="{01FD30BF-7BE5-411A-BFE0-21611B00FB2B}" srcOrd="5" destOrd="0" presId="urn:microsoft.com/office/officeart/2005/8/layout/hProcess9"/>
    <dgm:cxn modelId="{BDF79025-E0A6-4C1E-B340-42A9488BA3C5}" type="presParOf" srcId="{7FF2A36C-9DB9-4D5D-906D-C274B3FABAA9}" destId="{3193B4E3-00AD-4203-8081-A2E7440B28C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C383A-4595-4526-9D15-7AC36B965305}">
      <dsp:nvSpPr>
        <dsp:cNvPr id="0" name=""/>
        <dsp:cNvSpPr/>
      </dsp:nvSpPr>
      <dsp:spPr>
        <a:xfrm>
          <a:off x="5134" y="511624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nujni ukrepi</a:t>
          </a:r>
          <a:endParaRPr lang="sl-SI" sz="2500" kern="1200" dirty="0"/>
        </a:p>
      </dsp:txBody>
      <dsp:txXfrm>
        <a:off x="33106" y="539596"/>
        <a:ext cx="1535772" cy="899086"/>
      </dsp:txXfrm>
    </dsp:sp>
    <dsp:sp modelId="{ED537717-844E-4B50-858C-4ADE9CABDBEA}">
      <dsp:nvSpPr>
        <dsp:cNvPr id="0" name=""/>
        <dsp:cNvSpPr/>
      </dsp:nvSpPr>
      <dsp:spPr>
        <a:xfrm>
          <a:off x="1756023" y="79176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kern="1200"/>
        </a:p>
      </dsp:txBody>
      <dsp:txXfrm>
        <a:off x="1756023" y="870715"/>
        <a:ext cx="236210" cy="236847"/>
      </dsp:txXfrm>
    </dsp:sp>
    <dsp:sp modelId="{9D71236A-9354-4921-919D-EFE08134E612}">
      <dsp:nvSpPr>
        <dsp:cNvPr id="0" name=""/>
        <dsp:cNvSpPr/>
      </dsp:nvSpPr>
      <dsp:spPr>
        <a:xfrm>
          <a:off x="2233538" y="511624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klic na 112</a:t>
          </a:r>
          <a:endParaRPr lang="sl-SI" sz="2500" kern="1200" dirty="0"/>
        </a:p>
      </dsp:txBody>
      <dsp:txXfrm>
        <a:off x="2261510" y="539596"/>
        <a:ext cx="1535772" cy="899086"/>
      </dsp:txXfrm>
    </dsp:sp>
    <dsp:sp modelId="{589F4550-1930-4446-8DF4-6FCB7E3D53C5}">
      <dsp:nvSpPr>
        <dsp:cNvPr id="0" name=""/>
        <dsp:cNvSpPr/>
      </dsp:nvSpPr>
      <dsp:spPr>
        <a:xfrm>
          <a:off x="3984426" y="79176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kern="1200"/>
        </a:p>
      </dsp:txBody>
      <dsp:txXfrm>
        <a:off x="3984426" y="870715"/>
        <a:ext cx="236210" cy="236847"/>
      </dsp:txXfrm>
    </dsp:sp>
    <dsp:sp modelId="{92AC2698-C6EE-4339-A3F3-D7FC7F6B29E8}">
      <dsp:nvSpPr>
        <dsp:cNvPr id="0" name=""/>
        <dsp:cNvSpPr/>
      </dsp:nvSpPr>
      <dsp:spPr>
        <a:xfrm>
          <a:off x="4461941" y="511624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PP</a:t>
          </a:r>
          <a:endParaRPr lang="sl-SI" sz="2500" kern="1200" dirty="0"/>
        </a:p>
      </dsp:txBody>
      <dsp:txXfrm>
        <a:off x="4489913" y="539596"/>
        <a:ext cx="1535772" cy="899086"/>
      </dsp:txXfrm>
    </dsp:sp>
    <dsp:sp modelId="{9DB90625-739B-4F35-B6DA-196CA3F1CAAB}">
      <dsp:nvSpPr>
        <dsp:cNvPr id="0" name=""/>
        <dsp:cNvSpPr/>
      </dsp:nvSpPr>
      <dsp:spPr>
        <a:xfrm>
          <a:off x="6212830" y="79176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kern="1200"/>
        </a:p>
      </dsp:txBody>
      <dsp:txXfrm>
        <a:off x="6212830" y="870715"/>
        <a:ext cx="236210" cy="236847"/>
      </dsp:txXfrm>
    </dsp:sp>
    <dsp:sp modelId="{FEF89D7B-17F6-4214-B83D-FF0213860754}">
      <dsp:nvSpPr>
        <dsp:cNvPr id="0" name=""/>
        <dsp:cNvSpPr/>
      </dsp:nvSpPr>
      <dsp:spPr>
        <a:xfrm>
          <a:off x="6690345" y="511624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reševalna služba</a:t>
          </a:r>
          <a:endParaRPr lang="sl-SI" sz="2500" kern="1200" dirty="0"/>
        </a:p>
      </dsp:txBody>
      <dsp:txXfrm>
        <a:off x="6718317" y="539596"/>
        <a:ext cx="1535772" cy="899086"/>
      </dsp:txXfrm>
    </dsp:sp>
    <dsp:sp modelId="{06F25007-3244-44D8-A81E-CB5DEC3E8177}">
      <dsp:nvSpPr>
        <dsp:cNvPr id="0" name=""/>
        <dsp:cNvSpPr/>
      </dsp:nvSpPr>
      <dsp:spPr>
        <a:xfrm>
          <a:off x="8441233" y="79176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kern="1200"/>
        </a:p>
      </dsp:txBody>
      <dsp:txXfrm>
        <a:off x="8441233" y="870715"/>
        <a:ext cx="236210" cy="236847"/>
      </dsp:txXfrm>
    </dsp:sp>
    <dsp:sp modelId="{070B10DE-27C1-4152-BB4D-7178101420EA}">
      <dsp:nvSpPr>
        <dsp:cNvPr id="0" name=""/>
        <dsp:cNvSpPr/>
      </dsp:nvSpPr>
      <dsp:spPr>
        <a:xfrm>
          <a:off x="8918748" y="511624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bolnišnica</a:t>
          </a:r>
          <a:endParaRPr lang="sl-SI" sz="2500" kern="1200" dirty="0"/>
        </a:p>
      </dsp:txBody>
      <dsp:txXfrm>
        <a:off x="8946720" y="539596"/>
        <a:ext cx="1535772" cy="89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E43B4-7ED6-4B4D-A340-667D0BA30B45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9593F-9B52-431F-AF3A-B775992CE8D3}">
      <dsp:nvSpPr>
        <dsp:cNvPr id="0" name=""/>
        <dsp:cNvSpPr/>
      </dsp:nvSpPr>
      <dsp:spPr>
        <a:xfrm>
          <a:off x="3616" y="1305401"/>
          <a:ext cx="249211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nezavest</a:t>
          </a:r>
          <a:endParaRPr lang="sl-SI" sz="3400" kern="1200" dirty="0"/>
        </a:p>
      </dsp:txBody>
      <dsp:txXfrm>
        <a:off x="88582" y="1390367"/>
        <a:ext cx="2322184" cy="1570603"/>
      </dsp:txXfrm>
    </dsp:sp>
    <dsp:sp modelId="{AD0039AF-05EA-46CA-878E-7F696AA2F8A9}">
      <dsp:nvSpPr>
        <dsp:cNvPr id="0" name=""/>
        <dsp:cNvSpPr/>
      </dsp:nvSpPr>
      <dsp:spPr>
        <a:xfrm>
          <a:off x="2675699" y="1305401"/>
          <a:ext cx="249211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sprostiš dihalno pot</a:t>
          </a:r>
          <a:endParaRPr lang="sl-SI" sz="3400" kern="1200" dirty="0"/>
        </a:p>
      </dsp:txBody>
      <dsp:txXfrm>
        <a:off x="2760665" y="1390367"/>
        <a:ext cx="2322184" cy="1570603"/>
      </dsp:txXfrm>
    </dsp:sp>
    <dsp:sp modelId="{82B123F6-A6C3-4E75-8D85-831A7BB86A19}">
      <dsp:nvSpPr>
        <dsp:cNvPr id="0" name=""/>
        <dsp:cNvSpPr/>
      </dsp:nvSpPr>
      <dsp:spPr>
        <a:xfrm>
          <a:off x="5347783" y="1305401"/>
          <a:ext cx="249211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ne diha</a:t>
          </a:r>
          <a:endParaRPr lang="sl-SI" sz="3400" kern="1200" dirty="0"/>
        </a:p>
      </dsp:txBody>
      <dsp:txXfrm>
        <a:off x="5432749" y="1390367"/>
        <a:ext cx="2322184" cy="1570603"/>
      </dsp:txXfrm>
    </dsp:sp>
    <dsp:sp modelId="{3193B4E3-00AD-4203-8081-A2E7440B28C2}">
      <dsp:nvSpPr>
        <dsp:cNvPr id="0" name=""/>
        <dsp:cNvSpPr/>
      </dsp:nvSpPr>
      <dsp:spPr>
        <a:xfrm>
          <a:off x="8019866" y="1305401"/>
          <a:ext cx="249211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TPO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(30:2)</a:t>
          </a:r>
          <a:endParaRPr lang="sl-SI" sz="3400" kern="1200" dirty="0"/>
        </a:p>
      </dsp:txBody>
      <dsp:txXfrm>
        <a:off x="8104832" y="1390367"/>
        <a:ext cx="2322184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2CB07D-0AA2-47B0-9BAE-937CD151EA2B}" type="datetimeFigureOut">
              <a:rPr lang="sl-SI"/>
              <a:pPr>
                <a:defRPr/>
              </a:pPr>
              <a:t>4. 10. 2020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43E9C2-DB9B-4634-A293-020DADD212E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738C78-F98F-4416-B5D0-6BEBD1CA5025}" type="datetimeFigureOut">
              <a:rPr lang="sl-SI"/>
              <a:pPr>
                <a:defRPr/>
              </a:pPr>
              <a:t>4. 10. 2020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6D70E4-5A82-4DBA-8DAF-1CB52BB4F0E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D2D5-F1B6-4EFF-8AC1-354F1186EB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282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E9BB3-3396-4D44-8328-79F207BB81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27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DD00C-86CE-4F34-9721-FBF5BF9A98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285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5000" y="0"/>
            <a:ext cx="6477000" cy="6858000"/>
          </a:xfrm>
          <a:custGeom>
            <a:avLst/>
            <a:gdLst>
              <a:gd name="connsiteX0" fmla="*/ 0 w 6477000"/>
              <a:gd name="connsiteY0" fmla="*/ 0 h 6858000"/>
              <a:gd name="connsiteX1" fmla="*/ 6477000 w 6477000"/>
              <a:gd name="connsiteY1" fmla="*/ 0 h 6858000"/>
              <a:gd name="connsiteX2" fmla="*/ 6477000 w 6477000"/>
              <a:gd name="connsiteY2" fmla="*/ 6858000 h 6858000"/>
              <a:gd name="connsiteX3" fmla="*/ 0 w 6477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0" h="6858000">
                <a:moveTo>
                  <a:pt x="0" y="0"/>
                </a:moveTo>
                <a:lnTo>
                  <a:pt x="6477000" y="0"/>
                </a:lnTo>
                <a:lnTo>
                  <a:pt x="647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15001" y="0"/>
            <a:ext cx="4133850" cy="4629150"/>
          </a:xfrm>
          <a:custGeom>
            <a:avLst/>
            <a:gdLst>
              <a:gd name="connsiteX0" fmla="*/ 0 w 4133850"/>
              <a:gd name="connsiteY0" fmla="*/ 0 h 4629150"/>
              <a:gd name="connsiteX1" fmla="*/ 4133850 w 4133850"/>
              <a:gd name="connsiteY1" fmla="*/ 0 h 4629150"/>
              <a:gd name="connsiteX2" fmla="*/ 4133850 w 4133850"/>
              <a:gd name="connsiteY2" fmla="*/ 4629150 h 4629150"/>
              <a:gd name="connsiteX3" fmla="*/ 0 w 4133850"/>
              <a:gd name="connsiteY3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50" h="4629150">
                <a:moveTo>
                  <a:pt x="0" y="0"/>
                </a:moveTo>
                <a:lnTo>
                  <a:pt x="4133850" y="0"/>
                </a:lnTo>
                <a:lnTo>
                  <a:pt x="4133850" y="4629150"/>
                </a:lnTo>
                <a:lnTo>
                  <a:pt x="0" y="462915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257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09675" y="923925"/>
            <a:ext cx="9772650" cy="50101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439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0B90F-2C3D-4B02-9FC3-80301AEE0D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048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BF03A-4E58-42B0-8644-B6887B7849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04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CDC04-7FEA-48E2-ABF8-23B2EDE2DC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326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0B51-0473-4A7D-BF9A-2E4F0B2E8F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256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48FE-588E-4D68-B8A2-0B0A8A3947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336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49883-7384-48F5-BB42-D1C0922C03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978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A3279-9E82-4AB6-9FAC-48C0809A11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203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37D7-7CA3-4ABE-AF71-A1D9B7123E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76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Označba mesta besedila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 za urejanje slogov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28423C-8626-4DC5-A8A7-B90118F5D417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031" name="Slika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-3148013"/>
            <a:ext cx="7089775" cy="100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Slika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6" r:id="rId13"/>
    <p:sldLayoutId id="2147483800" r:id="rId14"/>
    <p:sldLayoutId id="214748380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6166182"/>
            <a:ext cx="447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Ljubljana • 3. 8. 2020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 sz="65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MLADINEC II</a:t>
            </a:r>
            <a:endParaRPr lang="en-US" altLang="sl-SI" sz="6500" b="1" baseline="30000" dirty="0">
              <a:solidFill>
                <a:srgbClr val="231F2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713232"/>
            <a:ext cx="10247376" cy="977456"/>
          </a:xfrm>
        </p:spPr>
        <p:txBody>
          <a:bodyPr/>
          <a:lstStyle/>
          <a:p>
            <a:r>
              <a:rPr lang="sl-SI" dirty="0" smtClean="0"/>
              <a:t>POLOŽAJ PRI POŠKODBAH PRSNEGA KOŠA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608" y="2420629"/>
            <a:ext cx="4979008" cy="32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8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992" y="694944"/>
            <a:ext cx="10274808" cy="995744"/>
          </a:xfrm>
        </p:spPr>
        <p:txBody>
          <a:bodyPr/>
          <a:lstStyle/>
          <a:p>
            <a:r>
              <a:rPr lang="sl-SI" dirty="0" smtClean="0"/>
              <a:t>POLOŽAJ PRI POŠKODBAH TREBUHA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4185"/>
          <a:stretch/>
        </p:blipFill>
        <p:spPr>
          <a:xfrm>
            <a:off x="3215050" y="2697481"/>
            <a:ext cx="6002691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649224"/>
            <a:ext cx="10247376" cy="1041464"/>
          </a:xfrm>
        </p:spPr>
        <p:txBody>
          <a:bodyPr/>
          <a:lstStyle/>
          <a:p>
            <a:r>
              <a:rPr lang="sl-SI" dirty="0" smtClean="0"/>
              <a:t>PREMIK NAGLO OBOLELIH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80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Osebo premikamo le v primeru, da je ogroženo njeno življenje, če je ne.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243584" y="4199679"/>
            <a:ext cx="3712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Oseba lahko hodi: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r>
              <a:rPr lang="sl-SI" sz="2400" dirty="0" smtClean="0"/>
              <a:t>Oseba se nasloni na nas in jo pospremimo na varno.</a:t>
            </a:r>
          </a:p>
          <a:p>
            <a:pPr marL="342900" indent="-342900">
              <a:buAutoNum type="arabicPeriod"/>
            </a:pPr>
            <a:endParaRPr lang="sl-SI" sz="2400" dirty="0"/>
          </a:p>
          <a:p>
            <a:pPr marL="342900" indent="-342900">
              <a:buAutoNum type="arabicPeriod"/>
            </a:pPr>
            <a:endParaRPr lang="sl-SI" sz="2400" dirty="0"/>
          </a:p>
        </p:txBody>
      </p:sp>
      <p:pic>
        <p:nvPicPr>
          <p:cNvPr id="1026" name="Picture 2" descr="Prva pomo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15" y="3289744"/>
            <a:ext cx="3352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6379464" y="2448369"/>
            <a:ext cx="371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Oseba ne hodi:</a:t>
            </a:r>
          </a:p>
          <a:p>
            <a:pPr marL="342900" indent="-342900">
              <a:buAutoNum type="arabicPeriod"/>
            </a:pPr>
            <a:endParaRPr lang="sl-SI" sz="2400" dirty="0"/>
          </a:p>
          <a:p>
            <a:pPr marL="342900" indent="-342900">
              <a:buAutoNum type="arabicPeriod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1808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992" y="667512"/>
            <a:ext cx="10274808" cy="1023176"/>
          </a:xfrm>
        </p:spPr>
        <p:txBody>
          <a:bodyPr/>
          <a:lstStyle/>
          <a:p>
            <a:r>
              <a:rPr lang="sl-SI" dirty="0" smtClean="0"/>
              <a:t>INTERVENCIJA Z VEČJIM ŠTEVILOM POŠKODOVANIH</a:t>
            </a:r>
            <a:endParaRPr lang="sl-SI" dirty="0"/>
          </a:p>
        </p:txBody>
      </p:sp>
      <p:graphicFrame>
        <p:nvGraphicFramePr>
          <p:cNvPr id="11" name="Označba mesta vsebine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3879251"/>
              </p:ext>
            </p:extLst>
          </p:nvPr>
        </p:nvGraphicFramePr>
        <p:xfrm>
          <a:off x="838200" y="1825625"/>
          <a:ext cx="7208520" cy="43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301">
                  <a:extLst>
                    <a:ext uri="{9D8B030D-6E8A-4147-A177-3AD203B41FA5}">
                      <a16:colId xmlns:a16="http://schemas.microsoft.com/office/drawing/2014/main" val="1288736701"/>
                    </a:ext>
                  </a:extLst>
                </a:gridCol>
                <a:gridCol w="5655219">
                  <a:extLst>
                    <a:ext uri="{9D8B030D-6E8A-4147-A177-3AD203B41FA5}">
                      <a16:colId xmlns:a16="http://schemas.microsoft.com/office/drawing/2014/main" val="2527417797"/>
                    </a:ext>
                  </a:extLst>
                </a:gridCol>
              </a:tblGrid>
              <a:tr h="870268">
                <a:tc gridSpan="2">
                  <a:txBody>
                    <a:bodyPr/>
                    <a:lstStyle/>
                    <a:p>
                      <a:pPr algn="ctr"/>
                      <a:r>
                        <a:rPr lang="sl-SI" sz="2400" dirty="0" smtClean="0">
                          <a:solidFill>
                            <a:schemeClr val="tx1"/>
                          </a:solidFill>
                        </a:rPr>
                        <a:t>TRIAŽNE SKUPINE</a:t>
                      </a:r>
                      <a:endParaRPr lang="sl-SI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837645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dirty="0" smtClean="0"/>
                        <a:t>mrtvi</a:t>
                      </a:r>
                      <a:endParaRPr lang="sl-SI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153644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dirty="0" smtClean="0"/>
                        <a:t>osebe, ki NUJNO potrebujejo oskrbo TAKOJ</a:t>
                      </a:r>
                      <a:r>
                        <a:rPr lang="sl-SI" sz="2400" baseline="0" dirty="0" smtClean="0"/>
                        <a:t> (njihovo življenje je ogroženo)</a:t>
                      </a:r>
                      <a:endParaRPr lang="sl-SI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31832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dirty="0" smtClean="0"/>
                        <a:t>osebe, ki ne hodijo, njihovo življenje ni ogroženo</a:t>
                      </a:r>
                      <a:endParaRPr lang="sl-SI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28029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400" dirty="0" smtClean="0"/>
                        <a:t>osebe, ki hodijo</a:t>
                      </a:r>
                      <a:endParaRPr lang="sl-SI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28367"/>
                  </a:ext>
                </a:extLst>
              </a:tr>
            </a:tbl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Miha Košir på Twitter: &quot;Novi triažni kartoni. Izgubili živahno barvo,  pridobili na velikosti. Prava smer? #MRMI #triage… 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631" y="1690688"/>
            <a:ext cx="2055855" cy="26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7927848" y="5137363"/>
            <a:ext cx="37033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sl-SI" sz="2800" dirty="0" smtClean="0"/>
              <a:t>+ osnovni elementi delovišča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7587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106424" y="685800"/>
            <a:ext cx="10247376" cy="1004888"/>
          </a:xfrm>
        </p:spPr>
        <p:txBody>
          <a:bodyPr/>
          <a:lstStyle/>
          <a:p>
            <a:r>
              <a:rPr lang="sl-SI" dirty="0" smtClean="0"/>
              <a:t>OPREMA ZA PP V PGD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16" y="1864868"/>
            <a:ext cx="4688124" cy="3969278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67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1088136" y="649224"/>
            <a:ext cx="10265664" cy="1041464"/>
          </a:xfrm>
        </p:spPr>
        <p:txBody>
          <a:bodyPr/>
          <a:lstStyle/>
          <a:p>
            <a:r>
              <a:rPr lang="sl-SI" dirty="0" smtClean="0"/>
              <a:t>TEMELJNI POSTOPKI OŽIVLJANJA</a:t>
            </a:r>
            <a:endParaRPr lang="sl-SI" dirty="0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787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jeZBesedilom 7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uščica dol 13"/>
          <p:cNvSpPr/>
          <p:nvPr/>
        </p:nvSpPr>
        <p:spPr>
          <a:xfrm>
            <a:off x="7626096" y="4873752"/>
            <a:ext cx="2331720" cy="1303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112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1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992" y="731520"/>
            <a:ext cx="10274808" cy="959168"/>
          </a:xfrm>
        </p:spPr>
        <p:txBody>
          <a:bodyPr/>
          <a:lstStyle/>
          <a:p>
            <a:r>
              <a:rPr lang="sl-SI" dirty="0" smtClean="0"/>
              <a:t>AED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838200" y="4160519"/>
            <a:ext cx="3048000" cy="2016443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Naprava, ki zazna motnje srčnega ritma.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>
          <a:xfrm>
            <a:off x="4242816" y="868338"/>
            <a:ext cx="7037832" cy="5308623"/>
          </a:xfrm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sl-SI" dirty="0"/>
              <a:t>Delovanje AED:</a:t>
            </a:r>
          </a:p>
          <a:p>
            <a:pPr lvl="0">
              <a:lnSpc>
                <a:spcPct val="200000"/>
              </a:lnSpc>
            </a:pPr>
            <a:r>
              <a:rPr lang="sl-SI" dirty="0"/>
              <a:t>AED </a:t>
            </a:r>
            <a:r>
              <a:rPr lang="sl-SI" b="1" dirty="0"/>
              <a:t>analizira</a:t>
            </a:r>
            <a:r>
              <a:rPr lang="sl-SI" dirty="0"/>
              <a:t> bolnikov srčni utrip.</a:t>
            </a:r>
          </a:p>
          <a:p>
            <a:pPr lvl="0">
              <a:lnSpc>
                <a:spcPct val="200000"/>
              </a:lnSpc>
            </a:pPr>
            <a:r>
              <a:rPr lang="sl-SI" dirty="0"/>
              <a:t>AED </a:t>
            </a:r>
            <a:r>
              <a:rPr lang="sl-SI" b="1" dirty="0"/>
              <a:t>prepozna</a:t>
            </a:r>
            <a:r>
              <a:rPr lang="sl-SI" dirty="0"/>
              <a:t>, ali je bolnika potrebno </a:t>
            </a:r>
            <a:r>
              <a:rPr lang="sl-SI" dirty="0" err="1" smtClean="0"/>
              <a:t>defibrilirati</a:t>
            </a:r>
            <a:r>
              <a:rPr lang="sl-SI" dirty="0" smtClean="0"/>
              <a:t>.</a:t>
            </a:r>
            <a:endParaRPr lang="sl-SI" dirty="0"/>
          </a:p>
          <a:p>
            <a:pPr>
              <a:lnSpc>
                <a:spcPct val="200000"/>
              </a:lnSpc>
            </a:pPr>
            <a:r>
              <a:rPr lang="sl-SI" dirty="0" smtClean="0"/>
              <a:t>Uporabniku </a:t>
            </a:r>
            <a:r>
              <a:rPr lang="sl-SI" b="1" dirty="0"/>
              <a:t>svetuje</a:t>
            </a:r>
            <a:r>
              <a:rPr lang="sl-SI" dirty="0"/>
              <a:t> »</a:t>
            </a:r>
            <a:r>
              <a:rPr lang="sl-SI" dirty="0" err="1"/>
              <a:t>defibrilirajte</a:t>
            </a:r>
            <a:r>
              <a:rPr lang="sl-SI" dirty="0"/>
              <a:t>« ali »ne </a:t>
            </a:r>
            <a:r>
              <a:rPr lang="sl-SI" dirty="0" err="1"/>
              <a:t>defibrilirajte</a:t>
            </a:r>
            <a:r>
              <a:rPr lang="sl-SI" dirty="0"/>
              <a:t>«.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Defibrilator Defibtech LIFELINE AED DCF-E1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5006" r="16347" b="7710"/>
          <a:stretch/>
        </p:blipFill>
        <p:spPr bwMode="auto">
          <a:xfrm>
            <a:off x="1290010" y="1553397"/>
            <a:ext cx="2144380" cy="27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0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136" y="694944"/>
            <a:ext cx="10267252" cy="995744"/>
          </a:xfrm>
        </p:spPr>
        <p:txBody>
          <a:bodyPr/>
          <a:lstStyle/>
          <a:p>
            <a:r>
              <a:rPr lang="sl-SI" dirty="0" smtClean="0"/>
              <a:t>ZAPORA DIHAL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LAŽJA ZAPORA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l-SI" dirty="0" smtClean="0"/>
              <a:t>TEŽJA ZAPORA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quarter" idx="4"/>
          </p:nvPr>
        </p:nvSpPr>
        <p:spPr>
          <a:xfrm>
            <a:off x="7438030" y="2505075"/>
            <a:ext cx="3917358" cy="3684588"/>
          </a:xfrm>
        </p:spPr>
        <p:txBody>
          <a:bodyPr/>
          <a:lstStyle/>
          <a:p>
            <a:pPr algn="r"/>
            <a:r>
              <a:rPr lang="sl-SI" dirty="0" smtClean="0"/>
              <a:t>5x udarec po hrbtu</a:t>
            </a:r>
          </a:p>
          <a:p>
            <a:pPr algn="r"/>
            <a:r>
              <a:rPr lang="sl-SI" dirty="0" smtClean="0"/>
              <a:t>5x pritisk na trebuh</a:t>
            </a:r>
          </a:p>
          <a:p>
            <a:endParaRPr lang="sl-SI" dirty="0" smtClean="0"/>
          </a:p>
          <a:p>
            <a:pPr marL="0" indent="0" algn="r">
              <a:buNone/>
            </a:pPr>
            <a:r>
              <a:rPr lang="sl-SI" dirty="0" smtClean="0"/>
              <a:t>nezavestna oseba: </a:t>
            </a:r>
          </a:p>
          <a:p>
            <a:pPr marL="0" indent="0" algn="r">
              <a:buNone/>
            </a:pPr>
            <a:r>
              <a:rPr lang="sl-SI" dirty="0" smtClean="0"/>
              <a:t>TPO + kličemo 112</a:t>
            </a:r>
            <a:endParaRPr lang="sl-SI" dirty="0"/>
          </a:p>
        </p:txBody>
      </p:sp>
      <p:pic>
        <p:nvPicPr>
          <p:cNvPr id="51202" name="Picture 2" descr="Pertussis or Whooping Cough - What Does it Sound Like ..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0" r="9911"/>
          <a:stretch/>
        </p:blipFill>
        <p:spPr bwMode="auto">
          <a:xfrm>
            <a:off x="839788" y="2799214"/>
            <a:ext cx="2736459" cy="30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90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133856" y="685800"/>
            <a:ext cx="10219944" cy="1004888"/>
          </a:xfrm>
        </p:spPr>
        <p:txBody>
          <a:bodyPr/>
          <a:lstStyle/>
          <a:p>
            <a:r>
              <a:rPr lang="sl-SI" dirty="0" smtClean="0"/>
              <a:t>ŠOK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521208" y="1707072"/>
            <a:ext cx="50292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/>
              <a:t>KAJ JE ŠOK?</a:t>
            </a:r>
          </a:p>
          <a:p>
            <a:r>
              <a:rPr lang="sl-SI" sz="2800" dirty="0" smtClean="0"/>
              <a:t>Smrtno nevarno stanje v telesu, ko se poruši krvni obtok.</a:t>
            </a:r>
            <a:endParaRPr lang="sl-SI" sz="28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052572" y="3781616"/>
            <a:ext cx="6382512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ZNAKI ŠOKA: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bleda polt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potenje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zmedenost (lahko tudi nezavest)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plitvo in pospešeno dihanje</a:t>
            </a:r>
            <a:endParaRPr lang="sl-SI" sz="28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324600" y="1707072"/>
            <a:ext cx="50292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NAJPOGOSTEJŠI VZROKI ŠOKA: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huda krvavitev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alergijska reakcija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373838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88720" y="685800"/>
            <a:ext cx="10165080" cy="1004888"/>
          </a:xfrm>
        </p:spPr>
        <p:txBody>
          <a:bodyPr/>
          <a:lstStyle/>
          <a:p>
            <a:r>
              <a:rPr lang="sl-SI" dirty="0" smtClean="0"/>
              <a:t>NEZAVEST</a:t>
            </a:r>
            <a:endParaRPr lang="sl-SI" dirty="0"/>
          </a:p>
        </p:txBody>
      </p:sp>
      <p:sp>
        <p:nvSpPr>
          <p:cNvPr id="9" name="Označba mesta vsebine 8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sl-SI" dirty="0" smtClean="0"/>
              <a:t>Vzroki: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poškodbe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bolezni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okolje</a:t>
            </a:r>
            <a:endParaRPr lang="sl-SI" dirty="0"/>
          </a:p>
        </p:txBody>
      </p:sp>
      <p:sp>
        <p:nvSpPr>
          <p:cNvPr id="2" name="Označba mesta vsebine 1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sl-SI" dirty="0" smtClean="0"/>
              <a:t>Ukrepanje v primeru: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sl-SI" dirty="0" smtClean="0"/>
              <a:t>Omedlevica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sl-SI" dirty="0" smtClean="0"/>
              <a:t>Epileptični napad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sl-SI" dirty="0" smtClean="0"/>
              <a:t>Možganska kap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79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546100" y="5409371"/>
            <a:ext cx="5695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10000" b="1" spc="-150" dirty="0" smtClean="0">
                <a:solidFill>
                  <a:srgbClr val="ED1C24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01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 sz="65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Prva pomoč</a:t>
            </a:r>
            <a:endParaRPr lang="en-US" altLang="sl-SI" sz="6500" b="1" baseline="30000" dirty="0">
              <a:solidFill>
                <a:srgbClr val="231F2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6100" y="4457700"/>
            <a:ext cx="0" cy="1428750"/>
          </a:xfrm>
          <a:prstGeom prst="line">
            <a:avLst/>
          </a:prstGeom>
          <a:ln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640080"/>
            <a:ext cx="10247376" cy="1050608"/>
          </a:xfrm>
        </p:spPr>
        <p:txBody>
          <a:bodyPr/>
          <a:lstStyle/>
          <a:p>
            <a:r>
              <a:rPr lang="sl-SI" dirty="0" smtClean="0"/>
              <a:t>NAGLA OBOLENJA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76072" y="1690688"/>
            <a:ext cx="4919472" cy="19120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OMEDLEVICA</a:t>
            </a: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Znaki: </a:t>
            </a:r>
            <a:r>
              <a:rPr lang="sl-SI" sz="2000" dirty="0" smtClean="0">
                <a:solidFill>
                  <a:schemeClr val="tx1"/>
                </a:solidFill>
              </a:rPr>
              <a:t>bleda polt, oči obrnjene navzgor, široke zenice</a:t>
            </a: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Oskrba: </a:t>
            </a:r>
            <a:r>
              <a:rPr lang="sl-SI" sz="2000" dirty="0" smtClean="0">
                <a:solidFill>
                  <a:schemeClr val="tx1"/>
                </a:solidFill>
              </a:rPr>
              <a:t>leži na hrbtu z dvignjenimi nogami, odpnemo ovratnik in pas, čelo omočimo s hladno vodo</a:t>
            </a:r>
            <a:endParaRPr lang="sl-SI" sz="2000" i="1" dirty="0">
              <a:solidFill>
                <a:schemeClr val="tx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839968" y="355664"/>
            <a:ext cx="4919472" cy="17566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EPILEPTIČEN NAPAD</a:t>
            </a: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Znaki: </a:t>
            </a:r>
            <a:r>
              <a:rPr lang="sl-SI" sz="2000" dirty="0" smtClean="0">
                <a:solidFill>
                  <a:schemeClr val="tx1"/>
                </a:solidFill>
              </a:rPr>
              <a:t>oseba se zruši, telo ji stresajo krči; bleda in potna koža, lahko se peni okoli ust</a:t>
            </a: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Oskrba: </a:t>
            </a:r>
            <a:r>
              <a:rPr lang="sl-SI" sz="2000" dirty="0" smtClean="0">
                <a:solidFill>
                  <a:schemeClr val="tx1"/>
                </a:solidFill>
              </a:rPr>
              <a:t>osebo obrnemo na bok, jo zavarujemo, pokličemo 112</a:t>
            </a:r>
            <a:endParaRPr lang="sl-SI" sz="2000" i="1" dirty="0">
              <a:solidFill>
                <a:schemeClr val="tx1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76072" y="3870008"/>
            <a:ext cx="3093720" cy="27014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MOŽGANSKA KAP</a:t>
            </a: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Znaki: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	</a:t>
            </a:r>
            <a:r>
              <a:rPr lang="sl-SI" sz="2000" b="1" dirty="0" smtClean="0">
                <a:solidFill>
                  <a:schemeClr val="tx1"/>
                </a:solidFill>
              </a:rPr>
              <a:t>G</a:t>
            </a:r>
            <a:r>
              <a:rPr lang="sl-SI" sz="2000" dirty="0" smtClean="0">
                <a:solidFill>
                  <a:schemeClr val="tx1"/>
                </a:solidFill>
              </a:rPr>
              <a:t>ovor, 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	</a:t>
            </a:r>
            <a:r>
              <a:rPr lang="sl-SI" sz="2000" b="1" dirty="0" smtClean="0">
                <a:solidFill>
                  <a:schemeClr val="tx1"/>
                </a:solidFill>
              </a:rPr>
              <a:t>R</a:t>
            </a:r>
            <a:r>
              <a:rPr lang="sl-SI" sz="2000" dirty="0" smtClean="0">
                <a:solidFill>
                  <a:schemeClr val="tx1"/>
                </a:solidFill>
              </a:rPr>
              <a:t>oka, 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	</a:t>
            </a:r>
            <a:r>
              <a:rPr lang="sl-SI" sz="2000" b="1" dirty="0" smtClean="0">
                <a:solidFill>
                  <a:schemeClr val="tx1"/>
                </a:solidFill>
              </a:rPr>
              <a:t>O</a:t>
            </a:r>
            <a:r>
              <a:rPr lang="sl-SI" sz="2000" dirty="0" smtClean="0">
                <a:solidFill>
                  <a:schemeClr val="tx1"/>
                </a:solidFill>
              </a:rPr>
              <a:t>braz, </a:t>
            </a:r>
          </a:p>
          <a:p>
            <a:r>
              <a:rPr lang="sl-SI" sz="2000" b="1" dirty="0">
                <a:solidFill>
                  <a:schemeClr val="tx1"/>
                </a:solidFill>
              </a:rPr>
              <a:t>	</a:t>
            </a:r>
            <a:r>
              <a:rPr lang="sl-SI" sz="2000" b="1" dirty="0" smtClean="0">
                <a:solidFill>
                  <a:schemeClr val="tx1"/>
                </a:solidFill>
              </a:rPr>
              <a:t>M</a:t>
            </a:r>
            <a:r>
              <a:rPr lang="sl-SI" sz="2000" dirty="0" smtClean="0">
                <a:solidFill>
                  <a:schemeClr val="tx1"/>
                </a:solidFill>
              </a:rPr>
              <a:t>udi se!</a:t>
            </a:r>
            <a:endParaRPr lang="sl-SI" sz="2000" i="1" u="sng" dirty="0" smtClean="0">
              <a:solidFill>
                <a:schemeClr val="tx1"/>
              </a:solidFill>
            </a:endParaRP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Oskrba:</a:t>
            </a:r>
            <a:r>
              <a:rPr lang="sl-SI" sz="2000" i="1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polsedeč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 smtClean="0">
                <a:solidFill>
                  <a:schemeClr val="tx1"/>
                </a:solidFill>
              </a:rPr>
              <a:t>sli stabilen bočni položaj, po potrebi TPO, pokličemo 112</a:t>
            </a:r>
            <a:endParaRPr lang="sl-SI" sz="2000" i="1" dirty="0">
              <a:solidFill>
                <a:schemeClr val="tx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5839968" y="2556320"/>
            <a:ext cx="4919472" cy="15584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BOLEČINA V PRSNEM KOŠU</a:t>
            </a: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Znaki: </a:t>
            </a:r>
            <a:r>
              <a:rPr lang="sl-SI" sz="2000" dirty="0" smtClean="0">
                <a:solidFill>
                  <a:schemeClr val="tx1"/>
                </a:solidFill>
              </a:rPr>
              <a:t>oseba toži za bolečinami v prsnem košu</a:t>
            </a: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Oskrba:</a:t>
            </a:r>
            <a:r>
              <a:rPr lang="sl-SI" sz="2000" dirty="0" smtClean="0">
                <a:solidFill>
                  <a:schemeClr val="tx1"/>
                </a:solidFill>
              </a:rPr>
              <a:t> </a:t>
            </a:r>
            <a:r>
              <a:rPr lang="sl-SI" sz="2000" dirty="0" err="1" smtClean="0">
                <a:solidFill>
                  <a:schemeClr val="tx1"/>
                </a:solidFill>
              </a:rPr>
              <a:t>polsedeč</a:t>
            </a:r>
            <a:r>
              <a:rPr lang="sl-SI" sz="2000" dirty="0" smtClean="0">
                <a:solidFill>
                  <a:schemeClr val="tx1"/>
                </a:solidFill>
              </a:rPr>
              <a:t> položaj, odpnemo ovratnik in sprostimo pas, pokličemo 112</a:t>
            </a:r>
            <a:endParaRPr lang="sl-SI" sz="2000" i="1" dirty="0">
              <a:solidFill>
                <a:schemeClr val="tx1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050792" y="4558856"/>
            <a:ext cx="6708648" cy="20126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SLADKORNA BOLEZEN</a:t>
            </a: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Znaki: </a:t>
            </a:r>
            <a:r>
              <a:rPr lang="sl-SI" sz="2000" dirty="0">
                <a:solidFill>
                  <a:schemeClr val="tx1"/>
                </a:solidFill>
              </a:rPr>
              <a:t>Oseba je zmedena, šibka, bleda, se poti in trese </a:t>
            </a:r>
            <a:r>
              <a:rPr lang="sl-SI" sz="2000" dirty="0" smtClean="0">
                <a:solidFill>
                  <a:schemeClr val="tx1"/>
                </a:solidFill>
              </a:rPr>
              <a:t>…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sz="2000" i="1" u="sng" dirty="0" smtClean="0">
                <a:solidFill>
                  <a:schemeClr val="tx1"/>
                </a:solidFill>
              </a:rPr>
              <a:t>Oskrba:</a:t>
            </a:r>
            <a:r>
              <a:rPr lang="sl-SI" sz="2000" dirty="0" smtClean="0">
                <a:solidFill>
                  <a:schemeClr val="tx1"/>
                </a:solidFill>
              </a:rPr>
              <a:t> takoj naj zaužije žlico sladkorja, raztopljeno v kozarcu vode; če stanje po nekaj minutah ostaja nespremenjeno, pokličemo 112</a:t>
            </a:r>
            <a:endParaRPr lang="sl-SI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23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713232"/>
            <a:ext cx="10283952" cy="977456"/>
          </a:xfrm>
        </p:spPr>
        <p:txBody>
          <a:bodyPr/>
          <a:lstStyle/>
          <a:p>
            <a:r>
              <a:rPr lang="sl-SI" dirty="0" smtClean="0"/>
              <a:t>ZASTRUPITVE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ln>
            <a:solidFill>
              <a:srgbClr val="00B050"/>
            </a:solidFill>
          </a:ln>
        </p:spPr>
        <p:txBody>
          <a:bodyPr anchor="ctr"/>
          <a:lstStyle/>
          <a:p>
            <a:pPr marL="0" indent="0">
              <a:lnSpc>
                <a:spcPct val="150000"/>
              </a:lnSpc>
              <a:buNone/>
            </a:pPr>
            <a:r>
              <a:rPr lang="sl-SI" u="sng" dirty="0"/>
              <a:t>Splošni ukrepi </a:t>
            </a:r>
            <a:r>
              <a:rPr lang="sl-SI" dirty="0"/>
              <a:t>pri zastrupitvah: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poskrbimo za lastno varnost!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evakuacija zastrupljenca z nevarnega območja.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vzpostavitev oz. vzdrževanje življenjskih funkcij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ln>
            <a:solidFill>
              <a:srgbClr val="00B050"/>
            </a:solidFill>
          </a:ln>
        </p:spPr>
        <p:txBody>
          <a:bodyPr anchor="ctr"/>
          <a:lstStyle/>
          <a:p>
            <a:pPr marL="0" indent="0">
              <a:lnSpc>
                <a:spcPct val="150000"/>
              </a:lnSpc>
              <a:buNone/>
            </a:pPr>
            <a:r>
              <a:rPr lang="sl-SI" u="sng" dirty="0"/>
              <a:t>Najpogostejše zastrupitve</a:t>
            </a:r>
            <a:r>
              <a:rPr lang="sl-SI" dirty="0"/>
              <a:t>:</a:t>
            </a:r>
          </a:p>
          <a:p>
            <a:pPr lvl="0">
              <a:lnSpc>
                <a:spcPct val="150000"/>
              </a:lnSpc>
            </a:pPr>
            <a:r>
              <a:rPr lang="sl-SI" dirty="0"/>
              <a:t>OGLJIKOV </a:t>
            </a:r>
            <a:r>
              <a:rPr lang="sl-SI" dirty="0" smtClean="0"/>
              <a:t>MONOKSID</a:t>
            </a:r>
            <a:endParaRPr lang="sl-SI" dirty="0"/>
          </a:p>
          <a:p>
            <a:pPr lvl="0">
              <a:lnSpc>
                <a:spcPct val="150000"/>
              </a:lnSpc>
            </a:pPr>
            <a:r>
              <a:rPr lang="sl-SI" dirty="0"/>
              <a:t>CIANIDI</a:t>
            </a:r>
          </a:p>
          <a:p>
            <a:pPr>
              <a:lnSpc>
                <a:spcPct val="150000"/>
              </a:lnSpc>
            </a:pPr>
            <a:r>
              <a:rPr lang="sl-SI" dirty="0"/>
              <a:t>ŽVEPLOVODIKI </a:t>
            </a:r>
            <a:r>
              <a:rPr lang="sl-SI" dirty="0"/>
              <a:t> </a:t>
            </a:r>
            <a:r>
              <a:rPr lang="sl-SI" dirty="0"/>
              <a:t> 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34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078992" y="704088"/>
            <a:ext cx="10274808" cy="986600"/>
          </a:xfrm>
        </p:spPr>
        <p:txBody>
          <a:bodyPr/>
          <a:lstStyle/>
          <a:p>
            <a:r>
              <a:rPr lang="sl-SI" dirty="0" smtClean="0"/>
              <a:t>RANE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8" cy="4351338"/>
          </a:xfrm>
        </p:spPr>
        <p:txBody>
          <a:bodyPr anchor="ctr"/>
          <a:lstStyle/>
          <a:p>
            <a:pPr marL="0" indent="0">
              <a:lnSpc>
                <a:spcPct val="150000"/>
              </a:lnSpc>
              <a:buNone/>
            </a:pPr>
            <a:r>
              <a:rPr lang="sl-SI" dirty="0" smtClean="0"/>
              <a:t>Vrste ran: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praske (tudi odrgnina)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ureznine 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raztrganine 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vbodnine 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ugriznine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5294376" y="2589785"/>
            <a:ext cx="5401056" cy="124453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POSLEDICE NASTANKA RAN: krvavitve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4636008" y="4355976"/>
            <a:ext cx="6717792" cy="197923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UKREPANJE PRI VEČJIH TUJKIH V RANAH: </a:t>
            </a:r>
          </a:p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Tujkov </a:t>
            </a:r>
            <a:r>
              <a:rPr lang="sl-SI" sz="2800" dirty="0">
                <a:solidFill>
                  <a:schemeClr val="tx1"/>
                </a:solidFill>
              </a:rPr>
              <a:t>iz ran ne odstranjujemo (razen iz hrbta). Mesto okoli tujka povijemo s povojem (da ga stabiliziramo).</a:t>
            </a:r>
            <a:endParaRPr lang="sl-S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9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568" y="676656"/>
            <a:ext cx="10238232" cy="1014032"/>
          </a:xfrm>
        </p:spPr>
        <p:txBody>
          <a:bodyPr/>
          <a:lstStyle/>
          <a:p>
            <a:r>
              <a:rPr lang="sl-SI" dirty="0" smtClean="0"/>
              <a:t>ZLOMI, ZVINI, IZPAHI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29984" y="4106862"/>
            <a:ext cx="4706112" cy="65239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Poškodovan ud </a:t>
            </a:r>
            <a:r>
              <a:rPr lang="sl-SI" b="1" dirty="0" smtClean="0"/>
              <a:t>imobiliziramo.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BIOLOGIJA 8/8. Kosti i veze medu kostima/Kosti/Imobilizacija podlak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1825625"/>
            <a:ext cx="4541242" cy="45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55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4712" y="649224"/>
            <a:ext cx="10229088" cy="1041464"/>
          </a:xfrm>
        </p:spPr>
        <p:txBody>
          <a:bodyPr/>
          <a:lstStyle/>
          <a:p>
            <a:r>
              <a:rPr lang="sl-SI" dirty="0" smtClean="0"/>
              <a:t>POŠKODBE HRBTENICE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lak 5"/>
          <p:cNvSpPr/>
          <p:nvPr/>
        </p:nvSpPr>
        <p:spPr>
          <a:xfrm>
            <a:off x="274320" y="1463040"/>
            <a:ext cx="5120640" cy="3017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KAKO VEMO, DA GRE ZA POŠKODBO HRBTENICE?</a:t>
            </a:r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Po okoliščinah (padec z višine, prometna nesreča…)</a:t>
            </a:r>
            <a:endParaRPr lang="sl-SI" sz="2000" dirty="0"/>
          </a:p>
        </p:txBody>
      </p:sp>
      <p:sp>
        <p:nvSpPr>
          <p:cNvPr id="7" name="Oblak 6"/>
          <p:cNvSpPr/>
          <p:nvPr/>
        </p:nvSpPr>
        <p:spPr>
          <a:xfrm>
            <a:off x="6439012" y="181928"/>
            <a:ext cx="5120640" cy="3017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KAJ STORIMO?</a:t>
            </a:r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Poškodovanca NE premikamo in pokličemo 112.</a:t>
            </a:r>
            <a:endParaRPr lang="sl-SI" sz="2000" dirty="0"/>
          </a:p>
        </p:txBody>
      </p:sp>
      <p:sp>
        <p:nvSpPr>
          <p:cNvPr id="8" name="Oblak 7"/>
          <p:cNvSpPr/>
          <p:nvPr/>
        </p:nvSpPr>
        <p:spPr>
          <a:xfrm>
            <a:off x="5631292" y="3276827"/>
            <a:ext cx="6431280" cy="3017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KDAJ LAHKO PREMAKNEMO OSEBO S POŠKODOVANO HRBTENICO?</a:t>
            </a:r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Ko je ogroženo njegovo življenje (TPO, rešujemo življenje)</a:t>
            </a:r>
            <a:endParaRPr lang="sl-SI" sz="2000" dirty="0"/>
          </a:p>
        </p:txBody>
      </p:sp>
      <p:sp>
        <p:nvSpPr>
          <p:cNvPr id="9" name="Oblak 8"/>
          <p:cNvSpPr/>
          <p:nvPr/>
        </p:nvSpPr>
        <p:spPr>
          <a:xfrm>
            <a:off x="720964" y="4480560"/>
            <a:ext cx="4673996" cy="2231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ČELADO ODSTRANIMO samo v primeru, da se oseba duši in potrebuje umetno dihanje.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23672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694944"/>
            <a:ext cx="10247376" cy="995744"/>
          </a:xfrm>
        </p:spPr>
        <p:txBody>
          <a:bodyPr/>
          <a:lstStyle/>
          <a:p>
            <a:r>
              <a:rPr lang="sl-SI" dirty="0" smtClean="0"/>
              <a:t>OPEKLINE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8856" y="1825625"/>
            <a:ext cx="4504944" cy="4351338"/>
          </a:xfrm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sl-SI" dirty="0"/>
              <a:t>običajna </a:t>
            </a:r>
            <a:r>
              <a:rPr lang="sl-SI" dirty="0" smtClean="0"/>
              <a:t>opeklina</a:t>
            </a:r>
            <a:endParaRPr lang="sl-SI" dirty="0"/>
          </a:p>
          <a:p>
            <a:pPr lvl="0">
              <a:lnSpc>
                <a:spcPct val="150000"/>
              </a:lnSpc>
            </a:pPr>
            <a:r>
              <a:rPr lang="sl-SI" dirty="0"/>
              <a:t>sončna opeklina</a:t>
            </a:r>
          </a:p>
          <a:p>
            <a:pPr lvl="0">
              <a:lnSpc>
                <a:spcPct val="150000"/>
              </a:lnSpc>
            </a:pPr>
            <a:r>
              <a:rPr lang="sl-SI" dirty="0"/>
              <a:t>mehanska opeklina </a:t>
            </a:r>
            <a:endParaRPr lang="sl-SI" dirty="0" smtClean="0"/>
          </a:p>
          <a:p>
            <a:pPr lvl="0">
              <a:lnSpc>
                <a:spcPct val="150000"/>
              </a:lnSpc>
            </a:pPr>
            <a:r>
              <a:rPr lang="sl-SI" dirty="0" smtClean="0"/>
              <a:t>električna </a:t>
            </a:r>
            <a:r>
              <a:rPr lang="sl-SI" dirty="0"/>
              <a:t>opeklina 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kemična opeklina</a:t>
            </a:r>
            <a:endParaRPr lang="sl-SI" dirty="0"/>
          </a:p>
        </p:txBody>
      </p:sp>
      <p:pic>
        <p:nvPicPr>
          <p:cNvPr id="5122" name="Picture 2" descr="Patient Cartoon clipart - Child, Health, Cartoon, transparen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9" y="2127378"/>
            <a:ext cx="5340096" cy="39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1559652" y="268451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74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06424" y="731520"/>
            <a:ext cx="10247376" cy="959168"/>
          </a:xfrm>
        </p:spPr>
        <p:txBody>
          <a:bodyPr/>
          <a:lstStyle/>
          <a:p>
            <a:r>
              <a:rPr lang="sl-SI" dirty="0" smtClean="0"/>
              <a:t>VERIGA PREŽIVETJA</a:t>
            </a:r>
            <a:endParaRPr lang="sl-SI" dirty="0"/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930152"/>
              </p:ext>
            </p:extLst>
          </p:nvPr>
        </p:nvGraphicFramePr>
        <p:xfrm>
          <a:off x="838200" y="1825625"/>
          <a:ext cx="10515600" cy="197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blak 8"/>
          <p:cNvSpPr/>
          <p:nvPr/>
        </p:nvSpPr>
        <p:spPr>
          <a:xfrm>
            <a:off x="420624" y="4114800"/>
            <a:ext cx="6876288" cy="2468880"/>
          </a:xfrm>
          <a:prstGeom prst="cloud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POMEN ZGODNJEGA NUDENJA POMOČI:</a:t>
            </a:r>
          </a:p>
          <a:p>
            <a:pPr marL="285750" indent="-285750" algn="ctr">
              <a:buFontTx/>
              <a:buChar char="-"/>
            </a:pPr>
            <a:r>
              <a:rPr lang="sl-SI" dirty="0">
                <a:solidFill>
                  <a:schemeClr val="tx1"/>
                </a:solidFill>
              </a:rPr>
              <a:t>o</a:t>
            </a:r>
            <a:r>
              <a:rPr lang="sl-SI" dirty="0" smtClean="0">
                <a:solidFill>
                  <a:schemeClr val="tx1"/>
                </a:solidFill>
              </a:rPr>
              <a:t>hranitev življenja</a:t>
            </a:r>
          </a:p>
          <a:p>
            <a:pPr marL="285750" indent="-285750" algn="ctr">
              <a:buFontTx/>
              <a:buChar char="-"/>
            </a:pPr>
            <a:r>
              <a:rPr lang="sl-SI" dirty="0" smtClean="0">
                <a:solidFill>
                  <a:schemeClr val="tx1"/>
                </a:solidFill>
              </a:rPr>
              <a:t>preprečitev poslabšanja stanja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2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4712" y="694944"/>
            <a:ext cx="10229088" cy="995744"/>
          </a:xfrm>
        </p:spPr>
        <p:txBody>
          <a:bodyPr/>
          <a:lstStyle/>
          <a:p>
            <a:r>
              <a:rPr lang="sl-SI" dirty="0" smtClean="0"/>
              <a:t>PRISTOP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 varnost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zavest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dihalna pot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dihanje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krvni obtok (srčni utrip)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10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05394"/>
            <a:ext cx="10256520" cy="985294"/>
          </a:xfrm>
        </p:spPr>
        <p:txBody>
          <a:bodyPr/>
          <a:lstStyle/>
          <a:p>
            <a:r>
              <a:rPr lang="sl-SI" dirty="0" smtClean="0"/>
              <a:t>5 NEVARNOSTI ZA ŽIVLJENJE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49496" y="1690688"/>
            <a:ext cx="2976154" cy="4351338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nezavest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zastoj dihanja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hujše krvavitve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šok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zastrupitve</a:t>
            </a:r>
            <a:endParaRPr lang="sl-SI" dirty="0"/>
          </a:p>
        </p:txBody>
      </p:sp>
      <p:pic>
        <p:nvPicPr>
          <p:cNvPr id="3074" name="Picture 2" descr="Unconscious Woman Stock Vector Illustration And Royalty Free Unconscious  Wo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7" y="1690688"/>
            <a:ext cx="1938401" cy="12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1,809 Breathing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16114" r="14042" b="15964"/>
          <a:stretch/>
        </p:blipFill>
        <p:spPr bwMode="auto">
          <a:xfrm>
            <a:off x="7648085" y="2118951"/>
            <a:ext cx="1691640" cy="15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/>
          <p:cNvCxnSpPr/>
          <p:nvPr/>
        </p:nvCxnSpPr>
        <p:spPr>
          <a:xfrm>
            <a:off x="7552944" y="2029968"/>
            <a:ext cx="1786781" cy="16642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Bleeding Trauma Stock Illustrations – 134 Bleeding Trauma Stock  Illustrations, Vectors &amp; Clipart - Dreams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75" y="3637619"/>
            <a:ext cx="2141034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ison clip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725" y="4310020"/>
            <a:ext cx="1091991" cy="25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14"/>
          <p:cNvSpPr txBox="1"/>
          <p:nvPr/>
        </p:nvSpPr>
        <p:spPr>
          <a:xfrm>
            <a:off x="11559652" y="268451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81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172" y="641445"/>
            <a:ext cx="10275627" cy="1049243"/>
          </a:xfrm>
        </p:spPr>
        <p:txBody>
          <a:bodyPr/>
          <a:lstStyle/>
          <a:p>
            <a:r>
              <a:rPr lang="sl-SI" smtClean="0"/>
              <a:t>ŽIVLJENJSKE FUNKCIJE (ZNAKI ŽIVLJENJA)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96869" y="1893864"/>
            <a:ext cx="223823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zavest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dihanje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srčni utrip</a:t>
            </a:r>
            <a:endParaRPr lang="sl-SI" dirty="0"/>
          </a:p>
        </p:txBody>
      </p:sp>
      <p:pic>
        <p:nvPicPr>
          <p:cNvPr id="48130" name="Picture 2" descr="Unconsciousness Stock Vector Illustration And Royalty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23025"/>
          <a:stretch/>
        </p:blipFill>
        <p:spPr bwMode="auto">
          <a:xfrm>
            <a:off x="1665619" y="1837639"/>
            <a:ext cx="3431250" cy="18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01" y="2744445"/>
            <a:ext cx="2212560" cy="22264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4" b="15961"/>
          <a:stretch/>
        </p:blipFill>
        <p:spPr>
          <a:xfrm>
            <a:off x="3887994" y="5270174"/>
            <a:ext cx="1803122" cy="775785"/>
          </a:xfrm>
          <a:prstGeom prst="rect">
            <a:avLst/>
          </a:prstGeom>
        </p:spPr>
      </p:pic>
      <p:pic>
        <p:nvPicPr>
          <p:cNvPr id="48136" name="Picture 8" descr="Effect of Exercise Investigation | Teaching Resour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09" y="4666260"/>
            <a:ext cx="1610437" cy="120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93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136" y="704088"/>
            <a:ext cx="10265664" cy="940880"/>
          </a:xfrm>
        </p:spPr>
        <p:txBody>
          <a:bodyPr/>
          <a:lstStyle/>
          <a:p>
            <a:r>
              <a:rPr lang="sl-SI" dirty="0" smtClean="0"/>
              <a:t>STABILEN BOČNI POLOŽAJ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761" y="2142044"/>
            <a:ext cx="6438413" cy="32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7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04088"/>
            <a:ext cx="10256520" cy="986600"/>
          </a:xfrm>
        </p:spPr>
        <p:txBody>
          <a:bodyPr/>
          <a:lstStyle/>
          <a:p>
            <a:r>
              <a:rPr lang="sl-SI" dirty="0" smtClean="0"/>
              <a:t>POLOŽAJ PRI ŠOKU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90" y="2307227"/>
            <a:ext cx="4988700" cy="3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1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704088"/>
            <a:ext cx="10247376" cy="986600"/>
          </a:xfrm>
        </p:spPr>
        <p:txBody>
          <a:bodyPr/>
          <a:lstStyle/>
          <a:p>
            <a:r>
              <a:rPr lang="sl-SI" dirty="0" smtClean="0"/>
              <a:t>POLOŽAJ PRI POŠKODBAH HRBTENICE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68" y="2864529"/>
            <a:ext cx="8651488" cy="23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8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860B3ABEA8D4D8AFEEB6177C7192F" ma:contentTypeVersion="2" ma:contentTypeDescription="Create a new document." ma:contentTypeScope="" ma:versionID="afee6ef6296342d9cb38e117d20911be">
  <xsd:schema xmlns:xsd="http://www.w3.org/2001/XMLSchema" xmlns:xs="http://www.w3.org/2001/XMLSchema" xmlns:p="http://schemas.microsoft.com/office/2006/metadata/properties" xmlns:ns2="359887df-56d9-49ed-a1b2-86e82befc6bf" targetNamespace="http://schemas.microsoft.com/office/2006/metadata/properties" ma:root="true" ma:fieldsID="7920aa105e6e90dcbc16fc10b611c158" ns2:_="">
    <xsd:import namespace="359887df-56d9-49ed-a1b2-86e82befc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887df-56d9-49ed-a1b2-86e82befc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FD77C2-B4B7-41E4-B712-0E64263EB58C}">
  <ds:schemaRefs>
    <ds:schemaRef ds:uri="http://purl.org/dc/elements/1.1/"/>
    <ds:schemaRef ds:uri="359887df-56d9-49ed-a1b2-86e82befc6bf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B4D21A-21D3-4DE0-9F8D-D4271F5797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9641C-1F01-40D3-9561-5B37A4C65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887df-56d9-49ed-a1b2-86e82befc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</TotalTime>
  <Words>617</Words>
  <Application>Microsoft Office PowerPoint</Application>
  <PresentationFormat>Širokozaslonsko</PresentationFormat>
  <Paragraphs>167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Roboto</vt:lpstr>
      <vt:lpstr>Officeova tema</vt:lpstr>
      <vt:lpstr>PowerPointova predstavitev</vt:lpstr>
      <vt:lpstr>PowerPointova predstavitev</vt:lpstr>
      <vt:lpstr>VERIGA PREŽIVETJA</vt:lpstr>
      <vt:lpstr>PRISTOP</vt:lpstr>
      <vt:lpstr>5 NEVARNOSTI ZA ŽIVLJENJE</vt:lpstr>
      <vt:lpstr>ŽIVLJENJSKE FUNKCIJE (ZNAKI ŽIVLJENJA)</vt:lpstr>
      <vt:lpstr>STABILEN BOČNI POLOŽAJ</vt:lpstr>
      <vt:lpstr>POLOŽAJ PRI ŠOKU</vt:lpstr>
      <vt:lpstr>POLOŽAJ PRI POŠKODBAH HRBTENICE</vt:lpstr>
      <vt:lpstr>POLOŽAJ PRI POŠKODBAH PRSNEGA KOŠA</vt:lpstr>
      <vt:lpstr>POLOŽAJ PRI POŠKODBAH TREBUHA</vt:lpstr>
      <vt:lpstr>PREMIK NAGLO OBOLELIH</vt:lpstr>
      <vt:lpstr>INTERVENCIJA Z VEČJIM ŠTEVILOM POŠKODOVANIH</vt:lpstr>
      <vt:lpstr>OPREMA ZA PP V PGD</vt:lpstr>
      <vt:lpstr>TEMELJNI POSTOPKI OŽIVLJANJA</vt:lpstr>
      <vt:lpstr>AED</vt:lpstr>
      <vt:lpstr>ZAPORA DIHAL</vt:lpstr>
      <vt:lpstr>ŠOK</vt:lpstr>
      <vt:lpstr>NEZAVEST</vt:lpstr>
      <vt:lpstr>NAGLA OBOLENJA</vt:lpstr>
      <vt:lpstr>ZASTRUPITVE</vt:lpstr>
      <vt:lpstr>RANE</vt:lpstr>
      <vt:lpstr>ZLOMI, ZVINI, IZPAHI</vt:lpstr>
      <vt:lpstr>POŠKODBE HRBTENICE</vt:lpstr>
      <vt:lpstr>OPEKLINE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luthfy duana</dc:creator>
  <cp:lastModifiedBy>Uporabnik</cp:lastModifiedBy>
  <cp:revision>174</cp:revision>
  <dcterms:created xsi:type="dcterms:W3CDTF">2019-10-29T14:19:47Z</dcterms:created>
  <dcterms:modified xsi:type="dcterms:W3CDTF">2020-10-04T17:10:29Z</dcterms:modified>
</cp:coreProperties>
</file>